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3" r:id="rId4"/>
    <p:sldId id="276" r:id="rId5"/>
    <p:sldId id="275" r:id="rId6"/>
    <p:sldId id="259" r:id="rId7"/>
    <p:sldId id="278" r:id="rId8"/>
    <p:sldId id="260" r:id="rId9"/>
    <p:sldId id="261" r:id="rId10"/>
    <p:sldId id="284" r:id="rId11"/>
    <p:sldId id="285" r:id="rId12"/>
    <p:sldId id="263" r:id="rId13"/>
    <p:sldId id="264" r:id="rId14"/>
    <p:sldId id="265" r:id="rId15"/>
    <p:sldId id="266" r:id="rId16"/>
    <p:sldId id="280" r:id="rId17"/>
    <p:sldId id="268" r:id="rId18"/>
    <p:sldId id="282" r:id="rId19"/>
    <p:sldId id="269" r:id="rId20"/>
    <p:sldId id="270" r:id="rId21"/>
    <p:sldId id="286" r:id="rId22"/>
    <p:sldId id="262" r:id="rId2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A88"/>
    <a:srgbClr val="00487B"/>
    <a:srgbClr val="002060"/>
    <a:srgbClr val="340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997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7136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842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7380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1944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542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7451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4528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048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443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67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2D135-4E82-42DC-8153-43DDD7477EC9}" type="datetimeFigureOut">
              <a:rPr lang="de-DE" smtClean="0"/>
              <a:t>28.09.2014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B1F12-1964-4B69-87DB-77BD3899ED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508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8533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491880" y="260648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Quasare</a:t>
            </a:r>
            <a:endParaRPr lang="de-DE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644008" y="1160577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den </a:t>
            </a:r>
            <a:endParaRPr lang="de-DE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771800" y="1772816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Unterricht</a:t>
            </a:r>
            <a:endParaRPr lang="de-DE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899592" y="5733256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Wolfgang </a:t>
            </a:r>
            <a:r>
              <a:rPr lang="de-D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Vieser</a:t>
            </a:r>
            <a:endParaRPr lang="de-D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899592" y="6256476"/>
            <a:ext cx="81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Christoph-Probst-Gymnasium Gilching</a:t>
            </a:r>
            <a:endParaRPr lang="de-DE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5733256"/>
            <a:ext cx="1732250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67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01220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Eddington-Leuchtkraft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9" name="Textfeld 8"/>
          <p:cNvSpPr txBox="1"/>
          <p:nvPr/>
        </p:nvSpPr>
        <p:spPr>
          <a:xfrm>
            <a:off x="2126641" y="1858858"/>
            <a:ext cx="47525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Leuchtkraft: Energie in einem Abstand r pro m</a:t>
            </a:r>
            <a:r>
              <a:rPr lang="de-DE" sz="2000" b="1" baseline="30000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Sekunde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Energie: Anzahl an Photonen mit Wellenlänge </a:t>
            </a:r>
            <a:r>
              <a:rPr lang="de-DE" sz="2000" b="1" dirty="0" smtClean="0">
                <a:solidFill>
                  <a:srgbClr val="F3CA88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l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einem Abstand r pro m</a:t>
            </a:r>
            <a:r>
              <a:rPr lang="de-DE" sz="2000" b="1" baseline="30000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2000" b="1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Sekunde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Anzahl: Impuls </a:t>
            </a:r>
            <a:r>
              <a:rPr lang="de-DE" sz="2000" b="1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einem Abstand r pro m</a:t>
            </a:r>
            <a:r>
              <a:rPr lang="de-DE" sz="2000" b="1" baseline="30000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2000" b="1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Sekunde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Impuls pro Sekunde: Kraft </a:t>
            </a:r>
            <a:r>
              <a:rPr lang="de-DE" sz="2000" b="1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einem Abstand r pro m</a:t>
            </a:r>
            <a:r>
              <a:rPr lang="de-DE" sz="2000" b="1" baseline="30000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Kraft </a:t>
            </a:r>
            <a:r>
              <a:rPr lang="de-DE" sz="2000" b="1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 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DE" sz="2000" b="1" baseline="30000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Strahlungsdruck</a:t>
            </a:r>
          </a:p>
          <a:p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67544" y="1314400"/>
            <a:ext cx="4326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Gleichgewicht </a:t>
            </a:r>
            <a:r>
              <a:rPr lang="de-DE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zwischen zwei Kräften </a:t>
            </a:r>
          </a:p>
          <a:p>
            <a:r>
              <a:rPr lang="de-DE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(Gravitation &amp; Strahlung)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42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01220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Eddington-Leuchtkraft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9" name="Textfeld 8"/>
          <p:cNvSpPr txBox="1"/>
          <p:nvPr/>
        </p:nvSpPr>
        <p:spPr>
          <a:xfrm>
            <a:off x="2126641" y="1858858"/>
            <a:ext cx="47525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Strahlungsdruck: Kraft auf ein Elektron im Abstand r (Wechselwirkungsquerschnitt)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Gravitationskraft auf ein Proton im Abstand r</a:t>
            </a:r>
          </a:p>
          <a:p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67544" y="1314400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Gleichgeeicht zwischen zwei Kräften </a:t>
            </a:r>
          </a:p>
          <a:p>
            <a:r>
              <a:rPr lang="de-DE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(Gravitation &amp; Strahlung)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/>
              <p:cNvSpPr/>
              <p:nvPr/>
            </p:nvSpPr>
            <p:spPr>
              <a:xfrm>
                <a:off x="3172348" y="4407206"/>
                <a:ext cx="2661113" cy="6364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𝑳</m:t>
                          </m:r>
                        </m:num>
                        <m:den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𝟒</m:t>
                          </m:r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𝝅</m:t>
                          </m:r>
                          <m:sSup>
                            <m:sSupPr>
                              <m:ctrlP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𝒄</m:t>
                          </m:r>
                        </m:den>
                      </m:f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∙</m:t>
                      </m:r>
                      <m:sSub>
                        <m:sSubPr>
                          <m:ctrlP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𝝈</m:t>
                          </m:r>
                        </m:e>
                        <m:sub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𝑻</m:t>
                          </m:r>
                        </m:sub>
                      </m:sSub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b="1" i="1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𝑮</m:t>
                      </m:r>
                      <m:f>
                        <m:fPr>
                          <m:ctrlP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𝒎</m:t>
                              </m:r>
                            </m:e>
                            <m:sub>
                              <m: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𝒑</m:t>
                              </m:r>
                            </m:sub>
                          </m:sSub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𝑴</m:t>
                          </m:r>
                        </m:num>
                        <m:den>
                          <m:sSup>
                            <m:sSupPr>
                              <m:ctrlP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de-DE" b="1" i="1" smtClean="0">
                                  <a:solidFill>
                                    <a:srgbClr val="F3CA88"/>
                                  </a:solidFill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hteck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348" y="4407206"/>
                <a:ext cx="2661113" cy="63645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hteck 6"/>
              <p:cNvSpPr/>
              <p:nvPr/>
            </p:nvSpPr>
            <p:spPr>
              <a:xfrm>
                <a:off x="3634718" y="5275469"/>
                <a:ext cx="1736373" cy="659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𝑳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𝟔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,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𝟑</m:t>
                      </m:r>
                      <m:f>
                        <m:fPr>
                          <m:ctrlP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𝑾</m:t>
                          </m:r>
                        </m:num>
                        <m:den>
                          <m: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𝒌𝒈</m:t>
                          </m:r>
                        </m:den>
                      </m:f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𝑴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htec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718" y="5275469"/>
                <a:ext cx="1736373" cy="6594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362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/>
          <p:nvPr/>
        </p:nvGrpSpPr>
        <p:grpSpPr>
          <a:xfrm>
            <a:off x="330246" y="1772816"/>
            <a:ext cx="6122165" cy="2642048"/>
            <a:chOff x="330246" y="1772816"/>
            <a:chExt cx="6122165" cy="2642048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246" y="1772816"/>
              <a:ext cx="6122165" cy="2275084"/>
            </a:xfrm>
            <a:prstGeom prst="rect">
              <a:avLst/>
            </a:prstGeom>
          </p:spPr>
        </p:pic>
        <p:sp>
          <p:nvSpPr>
            <p:cNvPr id="4" name="Rechteck 3"/>
            <p:cNvSpPr/>
            <p:nvPr/>
          </p:nvSpPr>
          <p:spPr>
            <a:xfrm>
              <a:off x="4287075" y="4045532"/>
              <a:ext cx="21653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>
                  <a:solidFill>
                    <a:srgbClr val="F3CA88"/>
                  </a:solidFill>
                </a:rPr>
                <a:t>Abb.: Maurice Gavin</a:t>
              </a:r>
              <a:endParaRPr lang="en-US" dirty="0">
                <a:solidFill>
                  <a:srgbClr val="F3CA88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Spektren verraten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10358"/>
            <a:ext cx="5773737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330246" y="5877272"/>
            <a:ext cx="5210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3CA88"/>
                </a:solidFill>
              </a:rPr>
              <a:t>v = 0,155 c</a:t>
            </a:r>
            <a:endParaRPr lang="de-DE" sz="2800" b="1" dirty="0">
              <a:solidFill>
                <a:srgbClr val="F3CA88"/>
              </a:solidFill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308557" y="4208615"/>
            <a:ext cx="2258695" cy="1479141"/>
            <a:chOff x="308557" y="4208615"/>
            <a:chExt cx="2258695" cy="147914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hteck 5"/>
                <p:cNvSpPr/>
                <p:nvPr/>
              </p:nvSpPr>
              <p:spPr>
                <a:xfrm>
                  <a:off x="330246" y="4777057"/>
                  <a:ext cx="1903149" cy="9106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𝝀</m:t>
                            </m:r>
                          </m:e>
                          <m:sub>
                            <m:r>
                              <a:rPr lang="de-DE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𝑩</m:t>
                            </m:r>
                          </m:sub>
                        </m:sSub>
                        <m:r>
                          <a:rPr lang="de-DE" b="1" i="1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=</m:t>
                        </m:r>
                        <m:sSub>
                          <m:sSubPr>
                            <m:ctrlPr>
                              <a:rPr lang="de-DE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𝝀</m:t>
                            </m:r>
                          </m:e>
                          <m:sub>
                            <m:r>
                              <a:rPr lang="de-DE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𝑺</m:t>
                            </m:r>
                          </m:sub>
                        </m:sSub>
                        <m:r>
                          <a:rPr lang="de-DE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de-DE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b="1" i="1" smtClean="0">
                                    <a:solidFill>
                                      <a:srgbClr val="F3CA88"/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de-DE" b="1" i="1" smtClean="0">
                                    <a:solidFill>
                                      <a:srgbClr val="F3CA88"/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𝒄</m:t>
                                </m:r>
                                <m:r>
                                  <a:rPr lang="de-DE" b="1" i="1" smtClean="0">
                                    <a:solidFill>
                                      <a:srgbClr val="F3CA88"/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  <m:r>
                                  <a:rPr lang="de-DE" b="1" i="1" smtClean="0">
                                    <a:solidFill>
                                      <a:srgbClr val="F3CA88"/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𝒗</m:t>
                                </m:r>
                              </m:num>
                              <m:den>
                                <m:r>
                                  <a:rPr lang="de-DE" b="1" i="1" smtClean="0">
                                    <a:solidFill>
                                      <a:srgbClr val="F3CA88"/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𝒄</m:t>
                                </m:r>
                                <m:r>
                                  <a:rPr lang="de-DE" b="1" i="1" smtClean="0">
                                    <a:solidFill>
                                      <a:srgbClr val="F3CA88"/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de-DE" b="1" i="1" smtClean="0">
                                    <a:solidFill>
                                      <a:srgbClr val="F3CA88"/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𝒗</m:t>
                                </m:r>
                              </m:den>
                            </m:f>
                          </m:e>
                        </m:ra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Rechteck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246" y="4777057"/>
                  <a:ext cx="1903149" cy="910699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Rechteck 6"/>
            <p:cNvSpPr/>
            <p:nvPr/>
          </p:nvSpPr>
          <p:spPr>
            <a:xfrm>
              <a:off x="308557" y="4208615"/>
              <a:ext cx="22586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800" b="1" dirty="0" smtClean="0">
                  <a:solidFill>
                    <a:srgbClr val="F3CA88"/>
                  </a:solidFill>
                </a:rPr>
                <a:t>Dopplereffekt</a:t>
              </a:r>
              <a:endParaRPr lang="de-DE" sz="2800" b="1" dirty="0">
                <a:solidFill>
                  <a:srgbClr val="F3CA8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257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" y="1556792"/>
            <a:ext cx="9144000" cy="549728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Spektren verraten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</p:spTree>
    <p:extLst>
      <p:ext uri="{BB962C8B-B14F-4D97-AF65-F5344CB8AC3E}">
        <p14:creationId xmlns:p14="http://schemas.microsoft.com/office/powerpoint/2010/main" val="31275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665" y="-26113"/>
            <a:ext cx="4164335" cy="325989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Spektren verraten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46" y="1700808"/>
            <a:ext cx="5773737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7271792" y="287363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NGC 5548</a:t>
            </a:r>
            <a:endParaRPr lang="de-DE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30246" y="4365104"/>
            <a:ext cx="200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3CA88"/>
                </a:solidFill>
              </a:rPr>
              <a:t>v = 0,0166 c</a:t>
            </a:r>
            <a:endParaRPr lang="de-DE" sz="2800" b="1" dirty="0">
              <a:solidFill>
                <a:srgbClr val="F3CA88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30246" y="4854680"/>
            <a:ext cx="33056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>
                <a:solidFill>
                  <a:srgbClr val="F3CA88"/>
                </a:solidFill>
              </a:rPr>
              <a:t>b</a:t>
            </a:r>
            <a:r>
              <a:rPr lang="de-DE" sz="2800" b="1" dirty="0" smtClean="0">
                <a:solidFill>
                  <a:srgbClr val="F3CA88"/>
                </a:solidFill>
              </a:rPr>
              <a:t>reite </a:t>
            </a:r>
            <a:r>
              <a:rPr lang="de-DE" sz="2800" b="1" dirty="0" err="1" smtClean="0">
                <a:solidFill>
                  <a:srgbClr val="F3CA88"/>
                </a:solidFill>
              </a:rPr>
              <a:t>Balmerlinien</a:t>
            </a:r>
            <a:endParaRPr lang="de-DE" sz="2800" b="1" dirty="0" smtClean="0">
              <a:solidFill>
                <a:srgbClr val="F3CA88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>
                <a:solidFill>
                  <a:srgbClr val="F3CA88"/>
                </a:solidFill>
              </a:rPr>
              <a:t>s</a:t>
            </a:r>
            <a:r>
              <a:rPr lang="de-DE" sz="2800" b="1" dirty="0" smtClean="0">
                <a:solidFill>
                  <a:srgbClr val="F3CA88"/>
                </a:solidFill>
              </a:rPr>
              <a:t>chmale verbotene Linien</a:t>
            </a:r>
            <a:endParaRPr lang="de-DE" sz="2800" b="1" dirty="0">
              <a:solidFill>
                <a:srgbClr val="F3CA88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/>
              <p:cNvSpPr txBox="1"/>
              <p:nvPr/>
            </p:nvSpPr>
            <p:spPr>
              <a:xfrm>
                <a:off x="5455160" y="6137596"/>
                <a:ext cx="3528392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2800" b="1" dirty="0" smtClean="0">
                    <a:solidFill>
                      <a:srgbClr val="F3CA88"/>
                    </a:solidFill>
                  </a:rPr>
                  <a:t>v = </a:t>
                </a:r>
                <a14:m>
                  <m:oMath xmlns:m="http://schemas.openxmlformats.org/officeDocument/2006/math">
                    <m:r>
                      <a:rPr lang="de-DE" sz="2800" b="1" i="1" smtClean="0">
                        <a:solidFill>
                          <a:srgbClr val="F3CA88"/>
                        </a:solidFill>
                        <a:latin typeface="Cambria Math"/>
                      </a:rPr>
                      <m:t>𝟓</m:t>
                    </m:r>
                    <m:r>
                      <a:rPr lang="de-DE" sz="2800" b="1" i="1" smtClean="0">
                        <a:solidFill>
                          <a:srgbClr val="F3CA88"/>
                        </a:solidFill>
                        <a:latin typeface="Cambria Math"/>
                      </a:rPr>
                      <m:t>,</m:t>
                    </m:r>
                    <m:r>
                      <a:rPr lang="de-DE" sz="2800" b="1" i="1" smtClean="0">
                        <a:solidFill>
                          <a:srgbClr val="F3CA88"/>
                        </a:solidFill>
                        <a:latin typeface="Cambria Math"/>
                      </a:rPr>
                      <m:t>𝟏𝟔</m:t>
                    </m:r>
                    <m:sSup>
                      <m:sSupPr>
                        <m:ctrlPr>
                          <a:rPr lang="de-DE" sz="2800" b="1" i="1" smtClean="0">
                            <a:solidFill>
                              <a:srgbClr val="F3CA8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de-DE" sz="28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de-DE" sz="28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de-DE" sz="2800" b="1" i="1" smtClean="0">
                            <a:solidFill>
                              <a:srgbClr val="F3CA88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  <m:r>
                      <a:rPr lang="de-DE" sz="2800" b="1" i="1" smtClean="0">
                        <a:solidFill>
                          <a:srgbClr val="F3CA88"/>
                        </a:solidFill>
                        <a:latin typeface="Cambria Math"/>
                      </a:rPr>
                      <m:t>𝒌𝒎</m:t>
                    </m:r>
                    <m:r>
                      <a:rPr lang="de-DE" sz="2800" b="1" i="1" smtClean="0">
                        <a:solidFill>
                          <a:srgbClr val="F3CA88"/>
                        </a:solidFill>
                        <a:latin typeface="Cambria Math"/>
                      </a:rPr>
                      <m:t>/</m:t>
                    </m:r>
                    <m:r>
                      <a:rPr lang="de-DE" sz="2800" b="1" i="1" smtClean="0">
                        <a:solidFill>
                          <a:srgbClr val="F3CA88"/>
                        </a:solidFill>
                        <a:latin typeface="Cambria Math"/>
                      </a:rPr>
                      <m:t>𝒔</m:t>
                    </m:r>
                  </m:oMath>
                </a14:m>
                <a:endParaRPr lang="de-DE" sz="2800" b="1" dirty="0">
                  <a:solidFill>
                    <a:srgbClr val="F3CA88"/>
                  </a:solidFill>
                </a:endParaRPr>
              </a:p>
            </p:txBody>
          </p:sp>
        </mc:Choice>
        <mc:Fallback xmlns="">
          <p:sp>
            <p:nvSpPr>
              <p:cNvPr id="11" name="Textfeld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5160" y="6137596"/>
                <a:ext cx="3528392" cy="532966"/>
              </a:xfrm>
              <a:prstGeom prst="rect">
                <a:avLst/>
              </a:prstGeom>
              <a:blipFill rotWithShape="1">
                <a:blip r:embed="rId6"/>
                <a:stretch>
                  <a:fillRect t="-8046" b="-3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uppieren 3"/>
          <p:cNvGrpSpPr/>
          <p:nvPr/>
        </p:nvGrpSpPr>
        <p:grpSpPr>
          <a:xfrm>
            <a:off x="3057415" y="3429000"/>
            <a:ext cx="5926137" cy="2713037"/>
            <a:chOff x="3057415" y="3429000"/>
            <a:chExt cx="5926137" cy="2713037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7415" y="3429000"/>
              <a:ext cx="5926137" cy="2713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feld 11"/>
            <p:cNvSpPr txBox="1"/>
            <p:nvPr/>
          </p:nvSpPr>
          <p:spPr>
            <a:xfrm>
              <a:off x="6372200" y="3429000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 err="1" smtClean="0"/>
                <a:t>Broad</a:t>
              </a:r>
              <a:r>
                <a:rPr lang="de-DE" sz="2000" dirty="0" smtClean="0"/>
                <a:t>-Line Region</a:t>
              </a:r>
              <a:endParaRPr lang="de-DE" sz="2000" dirty="0"/>
            </a:p>
          </p:txBody>
        </p:sp>
      </p:grpSp>
      <p:sp>
        <p:nvSpPr>
          <p:cNvPr id="13" name="Textfeld 12"/>
          <p:cNvSpPr txBox="1"/>
          <p:nvPr/>
        </p:nvSpPr>
        <p:spPr>
          <a:xfrm rot="5400000">
            <a:off x="6805308" y="2026150"/>
            <a:ext cx="4412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ESA/Hubble &amp; NASA, Davide de Martin</a:t>
            </a:r>
            <a:endParaRPr lang="de-DE" sz="1400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83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Spektren verraten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244668" y="4731703"/>
            <a:ext cx="3305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3CA88"/>
                </a:solidFill>
              </a:rPr>
              <a:t>Narrow-Line Region</a:t>
            </a:r>
            <a:endParaRPr lang="de-DE" sz="2800" b="1" dirty="0">
              <a:solidFill>
                <a:srgbClr val="F3CA88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46" y="1254156"/>
            <a:ext cx="5220072" cy="3477547"/>
          </a:xfrm>
          <a:prstGeom prst="rect">
            <a:avLst/>
          </a:prstGeom>
        </p:spPr>
      </p:pic>
      <p:grpSp>
        <p:nvGrpSpPr>
          <p:cNvPr id="13" name="Gruppieren 12"/>
          <p:cNvGrpSpPr/>
          <p:nvPr/>
        </p:nvGrpSpPr>
        <p:grpSpPr>
          <a:xfrm>
            <a:off x="5695509" y="2793072"/>
            <a:ext cx="3268345" cy="3610610"/>
            <a:chOff x="0" y="0"/>
            <a:chExt cx="3266880" cy="3609975"/>
          </a:xfrm>
        </p:grpSpPr>
        <p:pic>
          <p:nvPicPr>
            <p:cNvPr id="14" name="Grafik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63" r="10154"/>
            <a:stretch/>
          </p:blipFill>
          <p:spPr bwMode="auto">
            <a:xfrm>
              <a:off x="0" y="0"/>
              <a:ext cx="3133725" cy="36099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5" name="Textfeld 2"/>
            <p:cNvSpPr txBox="1">
              <a:spLocks noChangeArrowheads="1"/>
            </p:cNvSpPr>
            <p:nvPr/>
          </p:nvSpPr>
          <p:spPr bwMode="auto">
            <a:xfrm>
              <a:off x="1628548" y="2562090"/>
              <a:ext cx="1304870" cy="271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Akkretionsscheibe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6" name="Textfeld 2"/>
            <p:cNvSpPr txBox="1">
              <a:spLocks noChangeArrowheads="1"/>
            </p:cNvSpPr>
            <p:nvPr/>
          </p:nvSpPr>
          <p:spPr bwMode="auto">
            <a:xfrm>
              <a:off x="2304729" y="1723934"/>
              <a:ext cx="962151" cy="271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Staubtorus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7" name="Textfeld 2"/>
            <p:cNvSpPr txBox="1">
              <a:spLocks noChangeArrowheads="1"/>
            </p:cNvSpPr>
            <p:nvPr/>
          </p:nvSpPr>
          <p:spPr bwMode="auto">
            <a:xfrm>
              <a:off x="447675" y="2476500"/>
              <a:ext cx="857250" cy="43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Schwarzes 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Loch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8" name="Textfeld 2"/>
            <p:cNvSpPr txBox="1">
              <a:spLocks noChangeArrowheads="1"/>
            </p:cNvSpPr>
            <p:nvPr/>
          </p:nvSpPr>
          <p:spPr bwMode="auto">
            <a:xfrm>
              <a:off x="1342918" y="2838301"/>
              <a:ext cx="600392" cy="271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BLR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9" name="Textfeld 2"/>
            <p:cNvSpPr txBox="1">
              <a:spLocks noChangeArrowheads="1"/>
            </p:cNvSpPr>
            <p:nvPr/>
          </p:nvSpPr>
          <p:spPr bwMode="auto">
            <a:xfrm>
              <a:off x="2095500" y="161925"/>
              <a:ext cx="1038225" cy="43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Ionisiertes Gas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NLR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0" name="Textfeld 2"/>
            <p:cNvSpPr txBox="1">
              <a:spLocks noChangeArrowheads="1"/>
            </p:cNvSpPr>
            <p:nvPr/>
          </p:nvSpPr>
          <p:spPr bwMode="auto">
            <a:xfrm>
              <a:off x="0" y="1428750"/>
              <a:ext cx="1038225" cy="43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Neutrales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de-DE" sz="1100">
                  <a:solidFill>
                    <a:srgbClr val="FFFFFF"/>
                  </a:solidFill>
                  <a:effectLst/>
                  <a:latin typeface="Calibri"/>
                  <a:ea typeface="Calibri"/>
                  <a:cs typeface="Times New Roman"/>
                </a:rPr>
                <a:t>Gas</a:t>
              </a:r>
              <a:endParaRPr lang="de-DE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21" name="Gerade Verbindung mit Pfeil 20"/>
            <p:cNvCxnSpPr/>
            <p:nvPr/>
          </p:nvCxnSpPr>
          <p:spPr>
            <a:xfrm flipV="1">
              <a:off x="1143000" y="2181225"/>
              <a:ext cx="314325" cy="38100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/>
            <p:cNvCxnSpPr/>
            <p:nvPr/>
          </p:nvCxnSpPr>
          <p:spPr>
            <a:xfrm flipH="1" flipV="1">
              <a:off x="1609725" y="2181225"/>
              <a:ext cx="219075" cy="428625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22"/>
            <p:cNvCxnSpPr/>
            <p:nvPr/>
          </p:nvCxnSpPr>
          <p:spPr>
            <a:xfrm flipH="1">
              <a:off x="2105025" y="1866900"/>
              <a:ext cx="266065" cy="31115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mit Pfeil 23"/>
            <p:cNvCxnSpPr/>
            <p:nvPr/>
          </p:nvCxnSpPr>
          <p:spPr>
            <a:xfrm flipH="1" flipV="1">
              <a:off x="1457325" y="2305050"/>
              <a:ext cx="94615" cy="60960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mit Pfeil 24"/>
            <p:cNvCxnSpPr/>
            <p:nvPr/>
          </p:nvCxnSpPr>
          <p:spPr>
            <a:xfrm flipV="1">
              <a:off x="1552575" y="2066925"/>
              <a:ext cx="48261" cy="847725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/>
            <p:cNvCxnSpPr/>
            <p:nvPr/>
          </p:nvCxnSpPr>
          <p:spPr>
            <a:xfrm flipH="1">
              <a:off x="1895475" y="371475"/>
              <a:ext cx="266065" cy="31115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mit Pfeil 26"/>
            <p:cNvCxnSpPr/>
            <p:nvPr/>
          </p:nvCxnSpPr>
          <p:spPr>
            <a:xfrm flipH="1">
              <a:off x="390525" y="1771650"/>
              <a:ext cx="57150" cy="34290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mit Pfeil 27"/>
            <p:cNvCxnSpPr/>
            <p:nvPr/>
          </p:nvCxnSpPr>
          <p:spPr>
            <a:xfrm>
              <a:off x="447675" y="1771650"/>
              <a:ext cx="257175" cy="47625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/>
            <p:cNvCxnSpPr/>
            <p:nvPr/>
          </p:nvCxnSpPr>
          <p:spPr>
            <a:xfrm flipH="1" flipV="1">
              <a:off x="323850" y="1181100"/>
              <a:ext cx="123825" cy="59055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</p:spTree>
    <p:extLst>
      <p:ext uri="{BB962C8B-B14F-4D97-AF65-F5344CB8AC3E}">
        <p14:creationId xmlns:p14="http://schemas.microsoft.com/office/powerpoint/2010/main" val="34469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496855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Gravitation für Fortgeschrittene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30" name="Textfeld 29"/>
          <p:cNvSpPr txBox="1"/>
          <p:nvPr/>
        </p:nvSpPr>
        <p:spPr>
          <a:xfrm>
            <a:off x="971600" y="1988840"/>
            <a:ext cx="4752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Gleichgewicht:      Strahlungsdruck </a:t>
            </a: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Gravitationsdruck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Eddington-</a:t>
            </a: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Akkretionsrate</a:t>
            </a: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Wachstum von schwarzen Löchern (Methode der kleinen Schritte)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Keplerbewegung in der </a:t>
            </a: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Akkretionsscheibe</a:t>
            </a:r>
            <a:endParaRPr lang="de-DE" sz="20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01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7606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Gravitation für Fortgeschrittene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3243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4860032" y="3284984"/>
            <a:ext cx="1175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3CA88"/>
                </a:solidFill>
              </a:rPr>
              <a:t>M 84</a:t>
            </a:r>
            <a:endParaRPr lang="de-DE" sz="2800" b="1" dirty="0">
              <a:solidFill>
                <a:srgbClr val="F3CA88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67544" y="6309320"/>
            <a:ext cx="83779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F3CA88"/>
                </a:solidFill>
              </a:rPr>
              <a:t>Abb.: Bower &amp; Green (NOAO) &amp; STIS </a:t>
            </a:r>
            <a:r>
              <a:rPr lang="de-DE" sz="1600" dirty="0" err="1" smtClean="0">
                <a:solidFill>
                  <a:srgbClr val="F3CA88"/>
                </a:solidFill>
              </a:rPr>
              <a:t>Inst</a:t>
            </a:r>
            <a:r>
              <a:rPr lang="de-DE" sz="1600" dirty="0" smtClean="0">
                <a:solidFill>
                  <a:srgbClr val="F3CA88"/>
                </a:solidFill>
              </a:rPr>
              <a:t>. </a:t>
            </a:r>
            <a:r>
              <a:rPr lang="de-DE" sz="1600" dirty="0" err="1" smtClean="0">
                <a:solidFill>
                  <a:srgbClr val="F3CA88"/>
                </a:solidFill>
              </a:rPr>
              <a:t>Def</a:t>
            </a:r>
            <a:r>
              <a:rPr lang="de-DE" sz="1600" dirty="0" smtClean="0">
                <a:solidFill>
                  <a:srgbClr val="F3CA88"/>
                </a:solidFill>
              </a:rPr>
              <a:t>. Team &amp; NASA/ESA </a:t>
            </a:r>
            <a:r>
              <a:rPr lang="de-DE" sz="1600" dirty="0">
                <a:solidFill>
                  <a:srgbClr val="F3CA88"/>
                </a:solidFill>
              </a:rPr>
              <a:t>(links), </a:t>
            </a:r>
            <a:r>
              <a:rPr lang="de-DE" sz="1600" dirty="0" smtClean="0">
                <a:solidFill>
                  <a:srgbClr val="F3CA88"/>
                </a:solidFill>
              </a:rPr>
              <a:t>Walsh et al., 2010 </a:t>
            </a:r>
            <a:r>
              <a:rPr lang="de-DE" sz="1600" dirty="0">
                <a:solidFill>
                  <a:srgbClr val="F3CA88"/>
                </a:solidFill>
              </a:rPr>
              <a:t>(rechts)</a:t>
            </a:r>
            <a:endParaRPr lang="en-US" sz="1600" dirty="0">
              <a:solidFill>
                <a:srgbClr val="F3CA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1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7606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Gravitation für Fortgeschrittene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35150"/>
            <a:ext cx="569436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300192" y="5044679"/>
            <a:ext cx="1175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3CA88"/>
                </a:solidFill>
              </a:rPr>
              <a:t>M 84</a:t>
            </a:r>
            <a:endParaRPr lang="de-DE" sz="2800" b="1" dirty="0">
              <a:solidFill>
                <a:srgbClr val="F3CA88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114103" y="1763114"/>
            <a:ext cx="5162550" cy="4981575"/>
            <a:chOff x="114103" y="1763114"/>
            <a:chExt cx="5162550" cy="4981575"/>
          </a:xfrm>
        </p:grpSpPr>
        <p:sp>
          <p:nvSpPr>
            <p:cNvPr id="3" name="Rechteck 2"/>
            <p:cNvSpPr/>
            <p:nvPr/>
          </p:nvSpPr>
          <p:spPr>
            <a:xfrm>
              <a:off x="114103" y="1763114"/>
              <a:ext cx="5162550" cy="4981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103" y="1763114"/>
              <a:ext cx="5162550" cy="4981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Rechteck 4"/>
          <p:cNvSpPr/>
          <p:nvPr/>
        </p:nvSpPr>
        <p:spPr>
          <a:xfrm rot="5400000">
            <a:off x="4201179" y="6098324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</a:rPr>
              <a:t>Walsh </a:t>
            </a:r>
            <a:r>
              <a:rPr lang="de-DE" dirty="0">
                <a:solidFill>
                  <a:srgbClr val="F3CA88"/>
                </a:solidFill>
              </a:rPr>
              <a:t>et al., 2010 </a:t>
            </a:r>
            <a:endParaRPr lang="en-US" dirty="0">
              <a:solidFill>
                <a:srgbClr val="F3CA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2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7606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Gravitation für Fortgeschrittene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35150"/>
            <a:ext cx="569436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300192" y="5044679"/>
            <a:ext cx="1175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3CA88"/>
                </a:solidFill>
              </a:rPr>
              <a:t>M 84</a:t>
            </a:r>
            <a:endParaRPr lang="de-DE" sz="2800" b="1" dirty="0">
              <a:solidFill>
                <a:srgbClr val="F3CA88"/>
              </a:solidFill>
            </a:endParaRPr>
          </a:p>
        </p:txBody>
      </p:sp>
      <p:pic>
        <p:nvPicPr>
          <p:cNvPr id="9" name="Grafik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1369"/>
            <a:ext cx="5773420" cy="2529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725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Warum QSOs &amp; AGNs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9" name="Textfeld 8"/>
          <p:cNvSpPr txBox="1"/>
          <p:nvPr/>
        </p:nvSpPr>
        <p:spPr>
          <a:xfrm>
            <a:off x="873944" y="2132856"/>
            <a:ext cx="47525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ngewohnter, ungewöhnlicher, astronomischer Kontext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Virtueller Schritt aus dem Klassenraum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Extreme Phänomene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75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626469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Überlichtgeschwindigkeiten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596061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7" r="17458"/>
          <a:stretch/>
        </p:blipFill>
        <p:spPr bwMode="auto">
          <a:xfrm>
            <a:off x="5148064" y="3146429"/>
            <a:ext cx="3334328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eck 2"/>
          <p:cNvSpPr/>
          <p:nvPr/>
        </p:nvSpPr>
        <p:spPr>
          <a:xfrm rot="5400000">
            <a:off x="4086443" y="5454484"/>
            <a:ext cx="1891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</a:rPr>
              <a:t>John </a:t>
            </a:r>
            <a:r>
              <a:rPr lang="de-DE" dirty="0" err="1" smtClean="0">
                <a:solidFill>
                  <a:srgbClr val="F3CA88"/>
                </a:solidFill>
              </a:rPr>
              <a:t>Biretta</a:t>
            </a:r>
            <a:r>
              <a:rPr lang="de-DE" dirty="0" smtClean="0">
                <a:solidFill>
                  <a:srgbClr val="F3CA88"/>
                </a:solidFill>
              </a:rPr>
              <a:t>, </a:t>
            </a:r>
            <a:r>
              <a:rPr lang="de-DE" dirty="0" err="1" smtClean="0">
                <a:solidFill>
                  <a:srgbClr val="F3CA88"/>
                </a:solidFill>
              </a:rPr>
              <a:t>STScI</a:t>
            </a:r>
            <a:endParaRPr lang="en-US" dirty="0">
              <a:solidFill>
                <a:srgbClr val="F3CA88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 rot="5400000">
            <a:off x="7721254" y="5454484"/>
            <a:ext cx="1891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</a:rPr>
              <a:t>John </a:t>
            </a:r>
            <a:r>
              <a:rPr lang="de-DE" dirty="0" err="1" smtClean="0">
                <a:solidFill>
                  <a:srgbClr val="F3CA88"/>
                </a:solidFill>
              </a:rPr>
              <a:t>Biretta</a:t>
            </a:r>
            <a:r>
              <a:rPr lang="de-DE" dirty="0" smtClean="0">
                <a:solidFill>
                  <a:srgbClr val="F3CA88"/>
                </a:solidFill>
              </a:rPr>
              <a:t>, </a:t>
            </a:r>
            <a:r>
              <a:rPr lang="de-DE" dirty="0" err="1" smtClean="0">
                <a:solidFill>
                  <a:srgbClr val="F3CA88"/>
                </a:solidFill>
              </a:rPr>
              <a:t>STScI</a:t>
            </a:r>
            <a:endParaRPr lang="en-US" dirty="0">
              <a:solidFill>
                <a:srgbClr val="F3CA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1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626469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ich noch sagen wollte…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4" name="Rechteck 3"/>
          <p:cNvSpPr/>
          <p:nvPr/>
        </p:nvSpPr>
        <p:spPr>
          <a:xfrm>
            <a:off x="1331640" y="3105835"/>
            <a:ext cx="5526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Beobachtungen sind auch für Amateure möglich!</a:t>
            </a:r>
          </a:p>
          <a:p>
            <a:endParaRPr lang="de-DE" sz="28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800" b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Helligkeitsvariationen</a:t>
            </a:r>
            <a:endParaRPr lang="de-DE" sz="28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800" b="1" dirty="0" smtClean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8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Spektren</a:t>
            </a:r>
            <a:endParaRPr lang="de-DE" sz="28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5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/>
              <p:cNvSpPr txBox="1"/>
              <p:nvPr/>
            </p:nvSpPr>
            <p:spPr>
              <a:xfrm>
                <a:off x="611560" y="2132856"/>
                <a:ext cx="4752528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14:m>
                  <m:oMath xmlns:m="http://schemas.openxmlformats.org/officeDocument/2006/math">
                    <m:r>
                      <a:rPr lang="de-DE" sz="2000" b="1" i="0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𝐤𝐭</m:t>
                    </m:r>
                  </m:oMath>
                </a14:m>
                <a:r>
                  <a:rPr lang="de-DE" sz="2000" b="1" dirty="0" err="1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ivität</a:t>
                </a: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 (8. </a:t>
                </a:r>
                <a:r>
                  <a:rPr lang="de-DE" sz="2000" b="1" dirty="0" err="1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Jgst</a:t>
                </a: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.)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Aktivität 2 (9. </a:t>
                </a:r>
                <a:r>
                  <a:rPr lang="de-DE" sz="2000" b="1" dirty="0" err="1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Jgst</a:t>
                </a: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.)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Aktivität 3 (10. </a:t>
                </a:r>
                <a:r>
                  <a:rPr lang="de-DE" sz="2000" b="1" dirty="0" err="1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Jgst</a:t>
                </a: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Leitfaden für den Umgang mit AGNs und QSOs im Unterricht</a:t>
                </a:r>
              </a:p>
              <a:p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132856"/>
                <a:ext cx="4752528" cy="3170099"/>
              </a:xfrm>
              <a:prstGeom prst="rect">
                <a:avLst/>
              </a:prstGeom>
              <a:blipFill rotWithShape="1">
                <a:blip r:embed="rId3"/>
                <a:stretch>
                  <a:fillRect l="-102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el 1"/>
          <p:cNvSpPr txBox="1">
            <a:spLocks/>
          </p:cNvSpPr>
          <p:nvPr/>
        </p:nvSpPr>
        <p:spPr>
          <a:xfrm>
            <a:off x="251520" y="5373216"/>
            <a:ext cx="86409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6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Vielen Dank für die Aufmerksamkeit</a:t>
            </a:r>
            <a:endParaRPr lang="de-DE" sz="36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66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Warum QSOs &amp; AGNs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4" name="Rechteck 3"/>
          <p:cNvSpPr/>
          <p:nvPr/>
        </p:nvSpPr>
        <p:spPr>
          <a:xfrm rot="5400000">
            <a:off x="5932969" y="4024594"/>
            <a:ext cx="4416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</a:rPr>
              <a:t>Animation: W. Steffen (UNAM), </a:t>
            </a:r>
            <a:r>
              <a:rPr lang="de-DE" dirty="0" err="1" smtClean="0">
                <a:solidFill>
                  <a:srgbClr val="F3CA88"/>
                </a:solidFill>
              </a:rPr>
              <a:t>Cosmovision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85" y="1340768"/>
            <a:ext cx="6948264" cy="521119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1061329" y="6180112"/>
            <a:ext cx="619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</a:rPr>
              <a:t>Animation (120MB</a:t>
            </a:r>
            <a:r>
              <a:rPr lang="de-DE" dirty="0">
                <a:solidFill>
                  <a:srgbClr val="F3CA88"/>
                </a:solidFill>
              </a:rPr>
              <a:t>) unter: http://www.nrao.edu/pr/2008/bllac/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9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Warum QSOs &amp; AGNs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9" name="Textfeld 8"/>
          <p:cNvSpPr txBox="1"/>
          <p:nvPr/>
        </p:nvSpPr>
        <p:spPr>
          <a:xfrm>
            <a:off x="873944" y="1196752"/>
            <a:ext cx="4752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Prinzip des wissenschaftlichen Arbeitens</a:t>
            </a: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636911"/>
            <a:ext cx="3197725" cy="407065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 rot="5400000">
            <a:off x="7266296" y="5056890"/>
            <a:ext cx="293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</a:rPr>
              <a:t>Abb.: </a:t>
            </a:r>
            <a:r>
              <a:rPr lang="de-DE" dirty="0" err="1" smtClean="0">
                <a:solidFill>
                  <a:srgbClr val="F3CA88"/>
                </a:solidFill>
              </a:rPr>
              <a:t>Urry</a:t>
            </a:r>
            <a:r>
              <a:rPr lang="de-DE" dirty="0" smtClean="0">
                <a:solidFill>
                  <a:srgbClr val="F3CA88"/>
                </a:solidFill>
              </a:rPr>
              <a:t> &amp; </a:t>
            </a:r>
            <a:r>
              <a:rPr lang="de-DE" dirty="0" err="1" smtClean="0">
                <a:solidFill>
                  <a:srgbClr val="F3CA88"/>
                </a:solidFill>
              </a:rPr>
              <a:t>Padovani</a:t>
            </a:r>
            <a:r>
              <a:rPr lang="de-DE" dirty="0" smtClean="0">
                <a:solidFill>
                  <a:srgbClr val="F3CA88"/>
                </a:solidFill>
              </a:rPr>
              <a:t>, 1995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54227"/>
            <a:ext cx="5256584" cy="425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18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Platz im Unterricht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9" name="Textfeld 8"/>
          <p:cNvSpPr txBox="1"/>
          <p:nvPr/>
        </p:nvSpPr>
        <p:spPr>
          <a:xfrm>
            <a:off x="873944" y="2204864"/>
            <a:ext cx="475252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Jgst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7: knifflig (fehlende math./</a:t>
            </a: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physikal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Grundkenntnisse)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Jgst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8: Energie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Jgst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9: Spektren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Jgst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10: Gravitation, Kreisbewegung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Jgst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11: </a:t>
            </a: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Synchrotronstrahlung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Magnetfelder</a:t>
            </a: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73944" y="1398099"/>
            <a:ext cx="5210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F3CA88"/>
                </a:solidFill>
              </a:rPr>
              <a:t>k</a:t>
            </a:r>
            <a:r>
              <a:rPr lang="de-DE" sz="2800" b="1" dirty="0" smtClean="0">
                <a:solidFill>
                  <a:srgbClr val="F3CA88"/>
                </a:solidFill>
              </a:rPr>
              <a:t>reativer Einbau in den Lehrplan</a:t>
            </a:r>
            <a:endParaRPr lang="de-DE" sz="2800" b="1" dirty="0">
              <a:solidFill>
                <a:srgbClr val="F3CA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85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57606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Macht der potenziellen Energie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4762500" cy="3705225"/>
          </a:xfrm>
          <a:prstGeom prst="rect">
            <a:avLst/>
          </a:prstGeom>
        </p:spPr>
      </p:pic>
      <p:grpSp>
        <p:nvGrpSpPr>
          <p:cNvPr id="4" name="Gruppieren 3"/>
          <p:cNvGrpSpPr/>
          <p:nvPr/>
        </p:nvGrpSpPr>
        <p:grpSpPr>
          <a:xfrm>
            <a:off x="611560" y="2276872"/>
            <a:ext cx="7860336" cy="3929082"/>
            <a:chOff x="611560" y="2276872"/>
            <a:chExt cx="7860336" cy="3929082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2276872"/>
              <a:ext cx="5272261" cy="3535516"/>
            </a:xfrm>
            <a:prstGeom prst="rect">
              <a:avLst/>
            </a:prstGeom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160" y="3069188"/>
              <a:ext cx="2459736" cy="2743200"/>
            </a:xfrm>
            <a:prstGeom prst="rect">
              <a:avLst/>
            </a:prstGeom>
          </p:spPr>
        </p:pic>
        <p:sp>
          <p:nvSpPr>
            <p:cNvPr id="3" name="Textfeld 2"/>
            <p:cNvSpPr txBox="1"/>
            <p:nvPr/>
          </p:nvSpPr>
          <p:spPr>
            <a:xfrm>
              <a:off x="627237" y="5836622"/>
              <a:ext cx="52565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3CA88"/>
                  </a:solidFill>
                </a:rPr>
                <a:t>Foto: AP/</a:t>
              </a:r>
              <a:r>
                <a:rPr lang="de-DE" dirty="0" err="1" smtClean="0">
                  <a:solidFill>
                    <a:srgbClr val="F3CA88"/>
                  </a:solidFill>
                </a:rPr>
                <a:t>Nasha</a:t>
              </a:r>
              <a:r>
                <a:rPr lang="de-DE" dirty="0" smtClean="0">
                  <a:solidFill>
                    <a:srgbClr val="F3CA88"/>
                  </a:solidFill>
                </a:rPr>
                <a:t> </a:t>
              </a:r>
              <a:r>
                <a:rPr lang="de-DE" dirty="0" err="1" smtClean="0">
                  <a:solidFill>
                    <a:srgbClr val="F3CA88"/>
                  </a:solidFill>
                </a:rPr>
                <a:t>gazeta</a:t>
              </a:r>
              <a:r>
                <a:rPr lang="de-DE" dirty="0" smtClean="0">
                  <a:solidFill>
                    <a:srgbClr val="F3CA88"/>
                  </a:solidFill>
                </a:rPr>
                <a:t> (links), ESO (rechts)</a:t>
              </a:r>
              <a:endParaRPr lang="en-US" dirty="0">
                <a:solidFill>
                  <a:srgbClr val="F3CA8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887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57606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Macht der potenziellen Energie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21129"/>
            <a:ext cx="4730037" cy="476121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 rot="5400000">
            <a:off x="4117990" y="5079455"/>
            <a:ext cx="2528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3CA88"/>
                </a:solidFill>
              </a:rPr>
              <a:t>Abb.: Alexander P. </a:t>
            </a:r>
            <a:r>
              <a:rPr lang="de-DE" dirty="0" err="1" smtClean="0">
                <a:solidFill>
                  <a:srgbClr val="F3CA88"/>
                </a:solidFill>
              </a:rPr>
              <a:t>Hobbs</a:t>
            </a:r>
            <a:endParaRPr lang="en-US" dirty="0">
              <a:solidFill>
                <a:srgbClr val="F3CA88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hteck 3"/>
              <p:cNvSpPr/>
              <p:nvPr/>
            </p:nvSpPr>
            <p:spPr>
              <a:xfrm>
                <a:off x="6156176" y="3897197"/>
                <a:ext cx="2037674" cy="11630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 smtClean="0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𝑷𝒐𝒕</m:t>
                          </m:r>
                        </m:sub>
                      </m:sSub>
                      <m:r>
                        <a:rPr lang="de-DE" b="1" i="1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de-DE" b="1" i="1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𝑮</m:t>
                      </m:r>
                      <m:f>
                        <m:fPr>
                          <m:ctrlP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𝒎</m:t>
                          </m:r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𝑴</m:t>
                          </m:r>
                        </m:num>
                        <m:den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𝒓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r>
                  <a:rPr lang="de-DE" dirty="0" smtClean="0">
                    <a:solidFill>
                      <a:srgbClr val="F3CA88"/>
                    </a:solidFill>
                  </a:rPr>
                  <a:t>statt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de-DE" b="1" i="1">
                              <a:solidFill>
                                <a:srgbClr val="F3CA88"/>
                              </a:solidFill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𝑷𝒐𝒕</m:t>
                          </m:r>
                        </m:sub>
                      </m:sSub>
                      <m:r>
                        <a:rPr lang="de-DE" b="1" i="1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𝒎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𝒈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de-DE" b="1" i="1" smtClean="0">
                          <a:solidFill>
                            <a:srgbClr val="F3CA88"/>
                          </a:solidFill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𝒉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3897197"/>
                <a:ext cx="2037674" cy="1163075"/>
              </a:xfrm>
              <a:prstGeom prst="rect">
                <a:avLst/>
              </a:prstGeom>
              <a:blipFill rotWithShape="1">
                <a:blip r:embed="rId4"/>
                <a:stretch>
                  <a:fillRect l="-2695" b="-1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007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57606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Macht der potenziellen Energie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p:sp>
        <p:nvSpPr>
          <p:cNvPr id="9" name="Textfeld 8"/>
          <p:cNvSpPr txBox="1"/>
          <p:nvPr/>
        </p:nvSpPr>
        <p:spPr>
          <a:xfrm>
            <a:off x="971600" y="1988840"/>
            <a:ext cx="4752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Meteor von Tscheljabinsk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Einfall-Geschwindigkeiten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Einfallende Materie als Energielieferant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Lichtleistung von AGNs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Zentralmasse von AGNs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b="1" dirty="0" err="1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Akkretionsrate</a:t>
            </a:r>
            <a:r>
              <a:rPr lang="de-DE" sz="2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von AGNs</a:t>
            </a:r>
          </a:p>
        </p:txBody>
      </p:sp>
    </p:spTree>
    <p:extLst>
      <p:ext uri="{BB962C8B-B14F-4D97-AF65-F5344CB8AC3E}">
        <p14:creationId xmlns:p14="http://schemas.microsoft.com/office/powerpoint/2010/main" val="307134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0070C0">
                <a:lumMod val="64000"/>
              </a:srgbClr>
            </a:gs>
            <a:gs pos="31000">
              <a:srgbClr val="002060"/>
            </a:gs>
            <a:gs pos="100000">
              <a:schemeClr val="tx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01220"/>
            <a:ext cx="5760640" cy="1143000"/>
          </a:xfrm>
        </p:spPr>
        <p:txBody>
          <a:bodyPr>
            <a:normAutofit/>
          </a:bodyPr>
          <a:lstStyle/>
          <a:p>
            <a:pPr algn="l"/>
            <a:r>
              <a:rPr lang="de-DE" sz="4000" b="1" dirty="0" smtClean="0">
                <a:solidFill>
                  <a:srgbClr val="F3CA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3C 273</a:t>
            </a:r>
            <a:endParaRPr lang="de-DE" sz="4000" b="1" dirty="0">
              <a:solidFill>
                <a:srgbClr val="F3CA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9751"/>
            <a:ext cx="4137356" cy="3483004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/>
              <p:cNvSpPr txBox="1"/>
              <p:nvPr/>
            </p:nvSpPr>
            <p:spPr>
              <a:xfrm>
                <a:off x="4273205" y="2807524"/>
                <a:ext cx="4752528" cy="38111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Zentralmasse </a:t>
                </a:r>
                <a14:m>
                  <m:oMath xmlns:m="http://schemas.openxmlformats.org/officeDocument/2006/math"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(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𝟏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𝟕</m:t>
                    </m:r>
                    <m:sSup>
                      <m:sSup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𝟗</m:t>
                        </m:r>
                      </m:sup>
                    </m:sSup>
                    <m:sSub>
                      <m:sSub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𝑴</m:t>
                        </m:r>
                      </m:e>
                      <m:sub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𝑺𝒐𝒏𝒏𝒆</m:t>
                        </m:r>
                      </m:sub>
                    </m:sSub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Schwarzschildradius </a:t>
                </a:r>
                <a14:m>
                  <m:oMath xmlns:m="http://schemas.openxmlformats.org/officeDocument/2006/math"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(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𝟑𝟒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 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𝑨𝑬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Energiefreisetzung beim Fall bis auf 5 Schwarzschildradien </a:t>
                </a:r>
                <a14:m>
                  <m:oMath xmlns:m="http://schemas.openxmlformats.org/officeDocument/2006/math"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(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𝟗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𝟏</m:t>
                    </m:r>
                    <m:sSup>
                      <m:sSup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𝟏𝟓</m:t>
                        </m:r>
                      </m:sup>
                    </m:sSup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𝑱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/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𝒌𝒈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000" b="1" dirty="0" err="1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Akkretionsrate</a:t>
                </a:r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(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𝟒</m:t>
                    </m:r>
                    <m:sSup>
                      <m:sSup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𝟐𝟒</m:t>
                        </m:r>
                      </m:sup>
                    </m:sSup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𝒌𝒈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/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𝒔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≈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𝟎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𝟒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 </m:t>
                    </m:r>
                    <m:sSub>
                      <m:sSub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𝑴</m:t>
                        </m:r>
                      </m:e>
                      <m:sub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𝑬𝒓𝒅𝒆</m:t>
                        </m:r>
                      </m:sub>
                    </m:sSub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/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𝒔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de-DE" sz="2000" b="1" dirty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205" y="2807524"/>
                <a:ext cx="4752528" cy="3811172"/>
              </a:xfrm>
              <a:prstGeom prst="rect">
                <a:avLst/>
              </a:prstGeom>
              <a:blipFill rotWithShape="1">
                <a:blip r:embed="rId3"/>
                <a:stretch>
                  <a:fillRect l="-11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/>
              <p:cNvSpPr/>
              <p:nvPr/>
            </p:nvSpPr>
            <p:spPr>
              <a:xfrm>
                <a:off x="395536" y="1412776"/>
                <a:ext cx="4536504" cy="1637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de-DE" sz="2000" b="1" dirty="0" smtClean="0">
                    <a:solidFill>
                      <a:srgbClr val="F3CA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Geg.: 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000" b="1" i="1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𝑳</m:t>
                    </m:r>
                    <m:r>
                      <a:rPr lang="de-DE" sz="2000" b="1" i="1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r>
                      <a:rPr lang="de-DE" sz="2000" b="1" i="1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>
                      <a:rPr lang="de-DE" sz="2000" b="1" i="1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de-DE" sz="2000" b="1" i="1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sSup>
                      <m:sSupPr>
                        <m:ctrlPr>
                          <a:rPr lang="de-DE" sz="2000" b="1" i="1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de-DE" sz="2000" b="1" i="1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de-DE" sz="2000" b="1" i="1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de-DE" sz="2000" b="1" i="1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𝟒𝟎</m:t>
                        </m:r>
                      </m:sup>
                    </m:sSup>
                    <m:r>
                      <a:rPr lang="de-DE" sz="2000" b="1" i="1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𝑾</m:t>
                    </m:r>
                  </m:oMath>
                </a14:m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∆</m:t>
                    </m:r>
                    <m:sSub>
                      <m:sSub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𝑬</m:t>
                        </m:r>
                      </m:e>
                      <m:sub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𝑷𝒐𝒕</m:t>
                        </m:r>
                      </m:sub>
                    </m:sSub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=−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𝑮</m:t>
                    </m:r>
                    <m:f>
                      <m:f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𝒎</m:t>
                        </m:r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𝑴</m:t>
                        </m:r>
                      </m:num>
                      <m:den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𝒓</m:t>
                        </m:r>
                      </m:den>
                    </m:f>
                  </m:oMath>
                </a14:m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𝑳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𝟏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𝟑</m:t>
                    </m:r>
                    <m:sSup>
                      <m:sSup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𝟑𝟏</m:t>
                        </m:r>
                      </m:sup>
                    </m:sSup>
                    <m:f>
                      <m:fPr>
                        <m:ctrlP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de-DE" sz="2000" b="1" i="1" smtClean="0">
                            <a:solidFill>
                              <a:srgbClr val="F3CA88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𝑴</m:t>
                        </m:r>
                      </m:num>
                      <m:den>
                        <m:sSub>
                          <m:sSubPr>
                            <m:ctrlPr>
                              <a:rPr lang="de-DE" sz="2000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2000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de-DE" sz="2000" b="1" i="1" smtClean="0">
                                <a:solidFill>
                                  <a:srgbClr val="F3CA88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𝑺𝒐𝒏𝒏𝒆</m:t>
                            </m:r>
                          </m:sub>
                        </m:sSub>
                      </m:den>
                    </m:f>
                    <m:r>
                      <a:rPr lang="de-DE" sz="2000" b="1" i="1" smtClean="0">
                        <a:solidFill>
                          <a:srgbClr val="F3CA88"/>
                        </a:solidFill>
                        <a:latin typeface="Cambria Math"/>
                        <a:cs typeface="Arial" panose="020B0604020202020204" pitchFamily="34" charset="0"/>
                      </a:rPr>
                      <m:t>𝑾</m:t>
                    </m:r>
                  </m:oMath>
                </a14:m>
                <a:endParaRPr lang="de-DE" sz="2000" b="1" dirty="0" smtClean="0">
                  <a:solidFill>
                    <a:srgbClr val="F3CA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hteck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412776"/>
                <a:ext cx="4536504" cy="1637628"/>
              </a:xfrm>
              <a:prstGeom prst="rect">
                <a:avLst/>
              </a:prstGeom>
              <a:blipFill rotWithShape="1">
                <a:blip r:embed="rId4"/>
                <a:stretch>
                  <a:fillRect l="-1478" t="-1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Grafi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49" y="3071328"/>
            <a:ext cx="4104456" cy="328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653</Words>
  <Application>Microsoft Office PowerPoint</Application>
  <PresentationFormat>Bildschirmpräsentation (4:3)</PresentationFormat>
  <Paragraphs>143</Paragraphs>
  <Slides>22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3" baseType="lpstr">
      <vt:lpstr>Larissa</vt:lpstr>
      <vt:lpstr>PowerPoint-Präsentation</vt:lpstr>
      <vt:lpstr>Warum QSOs &amp; AGNs</vt:lpstr>
      <vt:lpstr>Warum QSOs &amp; AGNs</vt:lpstr>
      <vt:lpstr>Warum QSOs &amp; AGNs</vt:lpstr>
      <vt:lpstr>Platz im Unterricht</vt:lpstr>
      <vt:lpstr>Die Macht der potenziellen Energie</vt:lpstr>
      <vt:lpstr>Die Macht der potenziellen Energie</vt:lpstr>
      <vt:lpstr>Die Macht der potenziellen Energie</vt:lpstr>
      <vt:lpstr>3C 273</vt:lpstr>
      <vt:lpstr>Eddington-Leuchtkraft</vt:lpstr>
      <vt:lpstr>Eddington-Leuchtkraft</vt:lpstr>
      <vt:lpstr>Was Spektren verraten</vt:lpstr>
      <vt:lpstr>Was Spektren verraten</vt:lpstr>
      <vt:lpstr>Was Spektren verraten</vt:lpstr>
      <vt:lpstr>Was Spektren verraten</vt:lpstr>
      <vt:lpstr>Gravitation für Fortgeschrittene</vt:lpstr>
      <vt:lpstr>Gravitation für Fortgeschrittene</vt:lpstr>
      <vt:lpstr>Gravitation für Fortgeschrittene</vt:lpstr>
      <vt:lpstr>Gravitation für Fortgeschrittene</vt:lpstr>
      <vt:lpstr>Überlichtgeschwindigkeiten</vt:lpstr>
      <vt:lpstr>Was ich noch sagen wollte…</vt:lpstr>
      <vt:lpstr>workshop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Busse</dc:creator>
  <cp:lastModifiedBy>Busse</cp:lastModifiedBy>
  <cp:revision>35</cp:revision>
  <dcterms:created xsi:type="dcterms:W3CDTF">2014-09-23T17:17:12Z</dcterms:created>
  <dcterms:modified xsi:type="dcterms:W3CDTF">2014-09-28T17:56:15Z</dcterms:modified>
</cp:coreProperties>
</file>