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9" r:id="rId3"/>
    <p:sldId id="263" r:id="rId4"/>
    <p:sldId id="256" r:id="rId5"/>
    <p:sldId id="268" r:id="rId6"/>
    <p:sldId id="264" r:id="rId7"/>
    <p:sldId id="257" r:id="rId8"/>
    <p:sldId id="266" r:id="rId9"/>
    <p:sldId id="259" r:id="rId10"/>
    <p:sldId id="267" r:id="rId11"/>
    <p:sldId id="260" r:id="rId12"/>
    <p:sldId id="258" r:id="rId13"/>
    <p:sldId id="271" r:id="rId14"/>
    <p:sldId id="270" r:id="rId15"/>
    <p:sldId id="272" r:id="rId16"/>
    <p:sldId id="273" r:id="rId17"/>
    <p:sldId id="261" r:id="rId18"/>
    <p:sldId id="262" r:id="rId19"/>
    <p:sldId id="280" r:id="rId20"/>
    <p:sldId id="275" r:id="rId21"/>
    <p:sldId id="274" r:id="rId22"/>
    <p:sldId id="276" r:id="rId23"/>
    <p:sldId id="278" r:id="rId24"/>
    <p:sldId id="279" r:id="rId25"/>
    <p:sldId id="277" r:id="rId26"/>
    <p:sldId id="281" r:id="rId2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F865-37A0-42C2-B0EB-8499CE53435C}" type="datetimeFigureOut">
              <a:rPr lang="de-DE" smtClean="0"/>
              <a:t>26.09.2014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0650-04DA-4E68-9976-2A11DEC586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0063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F865-37A0-42C2-B0EB-8499CE53435C}" type="datetimeFigureOut">
              <a:rPr lang="de-DE" smtClean="0"/>
              <a:t>26.09.2014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0650-04DA-4E68-9976-2A11DEC586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676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F865-37A0-42C2-B0EB-8499CE53435C}" type="datetimeFigureOut">
              <a:rPr lang="de-DE" smtClean="0"/>
              <a:t>26.09.2014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0650-04DA-4E68-9976-2A11DEC586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5056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25AA-7CB3-45B4-9778-20F84F456B3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26.09.2014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5D0F-1621-4F18-BB65-89F78515368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331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25AA-7CB3-45B4-9778-20F84F456B3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26.09.2014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5D0F-1621-4F18-BB65-89F78515368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9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25AA-7CB3-45B4-9778-20F84F456B3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26.09.2014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5D0F-1621-4F18-BB65-89F78515368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452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25AA-7CB3-45B4-9778-20F84F456B3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26.09.2014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5D0F-1621-4F18-BB65-89F78515368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00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25AA-7CB3-45B4-9778-20F84F456B3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26.09.2014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5D0F-1621-4F18-BB65-89F78515368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97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25AA-7CB3-45B4-9778-20F84F456B3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26.09.2014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5D0F-1621-4F18-BB65-89F78515368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562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25AA-7CB3-45B4-9778-20F84F456B3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26.09.2014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5D0F-1621-4F18-BB65-89F78515368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902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25AA-7CB3-45B4-9778-20F84F456B3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26.09.2014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5D0F-1621-4F18-BB65-89F78515368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98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F865-37A0-42C2-B0EB-8499CE53435C}" type="datetimeFigureOut">
              <a:rPr lang="de-DE" smtClean="0"/>
              <a:t>26.09.2014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0650-04DA-4E68-9976-2A11DEC586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552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25AA-7CB3-45B4-9778-20F84F456B3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26.09.2014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5D0F-1621-4F18-BB65-89F78515368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405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25AA-7CB3-45B4-9778-20F84F456B3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26.09.2014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5D0F-1621-4F18-BB65-89F78515368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997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25AA-7CB3-45B4-9778-20F84F456B3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26.09.2014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5D0F-1621-4F18-BB65-89F78515368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71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F865-37A0-42C2-B0EB-8499CE53435C}" type="datetimeFigureOut">
              <a:rPr lang="de-DE" smtClean="0"/>
              <a:t>26.09.2014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0650-04DA-4E68-9976-2A11DEC586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646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F865-37A0-42C2-B0EB-8499CE53435C}" type="datetimeFigureOut">
              <a:rPr lang="de-DE" smtClean="0"/>
              <a:t>26.09.2014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0650-04DA-4E68-9976-2A11DEC586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697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F865-37A0-42C2-B0EB-8499CE53435C}" type="datetimeFigureOut">
              <a:rPr lang="de-DE" smtClean="0"/>
              <a:t>26.09.2014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0650-04DA-4E68-9976-2A11DEC586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6903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F865-37A0-42C2-B0EB-8499CE53435C}" type="datetimeFigureOut">
              <a:rPr lang="de-DE" smtClean="0"/>
              <a:t>26.09.2014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0650-04DA-4E68-9976-2A11DEC586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3401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F865-37A0-42C2-B0EB-8499CE53435C}" type="datetimeFigureOut">
              <a:rPr lang="de-DE" smtClean="0"/>
              <a:t>26.09.2014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0650-04DA-4E68-9976-2A11DEC586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463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F865-37A0-42C2-B0EB-8499CE53435C}" type="datetimeFigureOut">
              <a:rPr lang="de-DE" smtClean="0"/>
              <a:t>26.09.2014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0650-04DA-4E68-9976-2A11DEC586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627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F865-37A0-42C2-B0EB-8499CE53435C}" type="datetimeFigureOut">
              <a:rPr lang="de-DE" smtClean="0"/>
              <a:t>26.09.2014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0650-04DA-4E68-9976-2A11DEC586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949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6F865-37A0-42C2-B0EB-8499CE53435C}" type="datetimeFigureOut">
              <a:rPr lang="de-DE" smtClean="0"/>
              <a:t>26.09.2014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50650-04DA-4E68-9976-2A11DEC586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039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225AA-7CB3-45B4-9778-20F84F456B3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26.09.2014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85D0F-1621-4F18-BB65-89F78515368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93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ned.ipac.caltech.edu/level5/Fabian4/Figures/figure1.jpe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7" Type="http://schemas.openxmlformats.org/officeDocument/2006/relationships/image" Target="../media/image32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de.wikipedia.org/wiki/Materie_(Physik)" TargetMode="External"/><Relationship Id="rId13" Type="http://schemas.openxmlformats.org/officeDocument/2006/relationships/hyperlink" Target="http://de.wikipedia.org/wiki/Neutronenstern#cite_note-3" TargetMode="External"/><Relationship Id="rId18" Type="http://schemas.openxmlformats.org/officeDocument/2006/relationships/hyperlink" Target="http://de.wikipedia.org/wiki/Temperatur" TargetMode="External"/><Relationship Id="rId3" Type="http://schemas.openxmlformats.org/officeDocument/2006/relationships/hyperlink" Target="http://de.wikipedia.org/wiki/Dichte" TargetMode="External"/><Relationship Id="rId7" Type="http://schemas.openxmlformats.org/officeDocument/2006/relationships/hyperlink" Target="http://de.wikipedia.org/wiki/Stern" TargetMode="External"/><Relationship Id="rId12" Type="http://schemas.openxmlformats.org/officeDocument/2006/relationships/hyperlink" Target="http://de.wikipedia.org/wiki/Atomkern" TargetMode="External"/><Relationship Id="rId17" Type="http://schemas.openxmlformats.org/officeDocument/2006/relationships/hyperlink" Target="http://de.wikipedia.org/wiki/Magnetismus" TargetMode="External"/><Relationship Id="rId2" Type="http://schemas.openxmlformats.org/officeDocument/2006/relationships/hyperlink" Target="http://de.wikipedia.org/wiki/Astronomische_Objekte" TargetMode="External"/><Relationship Id="rId16" Type="http://schemas.openxmlformats.org/officeDocument/2006/relationships/hyperlink" Target="http://de.wikipedia.org/wiki/Physikalische_Gr%C3%B6%C3%9Fen_und_ihre_Einheiten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e.wikipedia.org/wiki/Sternentwicklung" TargetMode="External"/><Relationship Id="rId11" Type="http://schemas.openxmlformats.org/officeDocument/2006/relationships/hyperlink" Target="http://de.wikipedia.org/wiki/Neutronenstern#cite_note-2" TargetMode="External"/><Relationship Id="rId5" Type="http://schemas.openxmlformats.org/officeDocument/2006/relationships/hyperlink" Target="http://de.wikipedia.org/wiki/Sonnenmasse" TargetMode="External"/><Relationship Id="rId15" Type="http://schemas.openxmlformats.org/officeDocument/2006/relationships/hyperlink" Target="http://de.wikipedia.org/wiki/Quarkstern" TargetMode="External"/><Relationship Id="rId10" Type="http://schemas.openxmlformats.org/officeDocument/2006/relationships/hyperlink" Target="http://de.wikipedia.org/wiki/Neutronenstern#cite_note-1" TargetMode="External"/><Relationship Id="rId19" Type="http://schemas.openxmlformats.org/officeDocument/2006/relationships/hyperlink" Target="http://de.wikipedia.org/wiki/Universum" TargetMode="External"/><Relationship Id="rId4" Type="http://schemas.openxmlformats.org/officeDocument/2006/relationships/hyperlink" Target="http://de.wikipedia.org/wiki/Masse_(Physik)" TargetMode="External"/><Relationship Id="rId9" Type="http://schemas.openxmlformats.org/officeDocument/2006/relationships/hyperlink" Target="http://de.wikipedia.org/wiki/Neutron" TargetMode="External"/><Relationship Id="rId14" Type="http://schemas.openxmlformats.org/officeDocument/2006/relationships/hyperlink" Target="http://de.wikipedia.org/wiki/Quark-Gluon-Plasm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3" descr="P2011180b (2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642910" y="714356"/>
            <a:ext cx="47863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Neutronensterne – Überlegungen und Materialien für Unterricht und Lehre</a:t>
            </a:r>
            <a:endParaRPr lang="de-DE" sz="2800" dirty="0">
              <a:solidFill>
                <a:prstClr val="black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00034" y="492919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Oliver Schwarz</a:t>
            </a:r>
          </a:p>
          <a:p>
            <a:r>
              <a:rPr lang="de-DE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Institut für Didaktik der Physik /</a:t>
            </a:r>
          </a:p>
          <a:p>
            <a:r>
              <a:rPr lang="de-DE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Universitätssternwarte  </a:t>
            </a:r>
          </a:p>
          <a:p>
            <a:r>
              <a:rPr lang="de-DE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Universität Siegen</a:t>
            </a:r>
          </a:p>
        </p:txBody>
      </p:sp>
      <p:sp>
        <p:nvSpPr>
          <p:cNvPr id="2" name="Rechteck 1"/>
          <p:cNvSpPr/>
          <p:nvPr/>
        </p:nvSpPr>
        <p:spPr>
          <a:xfrm>
            <a:off x="655728" y="2276872"/>
            <a:ext cx="5572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http://www.physik.uni-siegen.de/didaktik/materialien_offen/fortbildungen/</a:t>
            </a:r>
          </a:p>
        </p:txBody>
      </p:sp>
    </p:spTree>
    <p:extLst>
      <p:ext uri="{BB962C8B-B14F-4D97-AF65-F5344CB8AC3E}">
        <p14:creationId xmlns:p14="http://schemas.microsoft.com/office/powerpoint/2010/main" val="206164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Neutronensterne besitzen extrem starke Magnetfelder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l-GR" dirty="0" smtClean="0"/>
                  <a:t>Φ</a:t>
                </a:r>
                <a:r>
                  <a:rPr lang="de-DE" dirty="0" smtClean="0"/>
                  <a:t>=BA  </a:t>
                </a:r>
              </a:p>
              <a:p>
                <a:pPr marL="0" indent="0">
                  <a:buNone/>
                </a:pPr>
                <a:r>
                  <a:rPr lang="de-DE" dirty="0" smtClean="0"/>
                  <a:t>für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pa</a:t>
                </a:r>
                <a:r>
                  <a:rPr lang="de-DE" dirty="0" smtClean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de-DE" dirty="0" smtClean="0"/>
                  <a:t> und</a:t>
                </a:r>
              </a:p>
              <a:p>
                <a:pPr marL="0" indent="0">
                  <a:buNone/>
                </a:pPr>
                <a:r>
                  <a:rPr lang="de-DE" dirty="0" smtClean="0"/>
                  <a:t>magn. Feld </a:t>
                </a:r>
              </a:p>
              <a:p>
                <a:pPr marL="0" indent="0">
                  <a:buNone/>
                </a:pPr>
                <a:r>
                  <a:rPr lang="de-DE" dirty="0" smtClean="0"/>
                  <a:t>homogen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r>
                  <a:rPr lang="de-DE" dirty="0" smtClean="0"/>
                  <a:t>B=10^8 T </a:t>
                </a:r>
              </a:p>
              <a:p>
                <a:pPr marL="0" indent="0">
                  <a:buNone/>
                </a:pPr>
                <a:r>
                  <a:rPr lang="de-DE" dirty="0" smtClean="0"/>
                  <a:t>(und mehr)</a:t>
                </a:r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Users\Oliver Schwarz\Documents\Vorträge\Neutronensterne\BildMagn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28800"/>
            <a:ext cx="5363324" cy="448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03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Warum können sich solche Objekte überhaupt bilden?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Sternentwicklung und das Verhalten von Objekten, die durch Gravitation geformt werden (Kugeln im All)</a:t>
            </a:r>
          </a:p>
          <a:p>
            <a:r>
              <a:rPr lang="de-DE" dirty="0" smtClean="0"/>
              <a:t>Beta-Zerfall und inverser Beta-Zerfall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055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-6698"/>
            <a:ext cx="4824536" cy="6823210"/>
          </a:xfrm>
        </p:spPr>
      </p:pic>
    </p:spTree>
    <p:extLst>
      <p:ext uri="{BB962C8B-B14F-4D97-AF65-F5344CB8AC3E}">
        <p14:creationId xmlns:p14="http://schemas.microsoft.com/office/powerpoint/2010/main" val="2361934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-6701"/>
            <a:ext cx="4896545" cy="6925051"/>
          </a:xfrm>
        </p:spPr>
      </p:pic>
    </p:spTree>
    <p:extLst>
      <p:ext uri="{BB962C8B-B14F-4D97-AF65-F5344CB8AC3E}">
        <p14:creationId xmlns:p14="http://schemas.microsoft.com/office/powerpoint/2010/main" val="1890436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30" y="332656"/>
            <a:ext cx="6985945" cy="6341024"/>
          </a:xfrm>
        </p:spPr>
      </p:pic>
    </p:spTree>
    <p:extLst>
      <p:ext uri="{BB962C8B-B14F-4D97-AF65-F5344CB8AC3E}">
        <p14:creationId xmlns:p14="http://schemas.microsoft.com/office/powerpoint/2010/main" val="2098686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Bindungsenergie pro Nukleon</a:t>
            </a:r>
            <a:endParaRPr lang="de-DE" sz="2400" dirty="0"/>
          </a:p>
        </p:txBody>
      </p:sp>
      <p:pic>
        <p:nvPicPr>
          <p:cNvPr id="3074" name="Picture 2" descr="http://upload.wikimedia.org/wikipedia/commons/thumb/9/9b/Binding_energy_curve_-_common_isotopes_DE.svg/698px-Binding_energy_curve_-_common_isotopes_D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6648450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32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Gleichgewichtsreaktionen in der Teilchenphysik</a:t>
            </a:r>
            <a:endParaRPr lang="de-D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937" y="4941168"/>
            <a:ext cx="190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Formen des Beta-Zerfall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8" b="50000"/>
          <a:stretch/>
        </p:blipFill>
        <p:spPr bwMode="auto">
          <a:xfrm>
            <a:off x="5572683" y="3645024"/>
            <a:ext cx="2267504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5580112" y="2204864"/>
                <a:ext cx="2046650" cy="539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de-DE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𝑁</m:t>
                          </m:r>
                        </m:e>
                        <m:sub>
                          <m:r>
                            <a:rPr lang="de-DE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sub>
                      </m:sSub>
                      <m:r>
                        <a:rPr lang="de-DE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+3</m:t>
                      </m:r>
                      <m:sSub>
                        <m:sSubPr>
                          <m:ctrlPr>
                            <a:rPr lang="de-DE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de-DE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𝐻</m:t>
                          </m:r>
                        </m:e>
                        <m:sub>
                          <m:r>
                            <a:rPr lang="de-DE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sub>
                      </m:sSub>
                      <m:r>
                        <a:rPr lang="de-DE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⇆2</m:t>
                      </m:r>
                      <m:r>
                        <a:rPr lang="de-DE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𝑁</m:t>
                      </m:r>
                      <m:sSub>
                        <m:sSubPr>
                          <m:ctrlPr>
                            <a:rPr lang="de-DE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de-DE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𝐻</m:t>
                          </m:r>
                        </m:e>
                        <m:sub>
                          <m:r>
                            <a:rPr lang="de-DE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204864"/>
                <a:ext cx="2046650" cy="53912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395536" y="2204864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Im Chemieunterricht bestens bekannt (z.B.</a:t>
            </a:r>
          </a:p>
          <a:p>
            <a:r>
              <a:rPr lang="de-DE" dirty="0" smtClean="0"/>
              <a:t>Ammoniaksynthese)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13795" y="3660383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Im Physikunterricht: Beta-Zerfall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67544" y="491804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Inverser Beta-Zerfall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663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rmAutofit/>
          </a:bodyPr>
          <a:lstStyle/>
          <a:p>
            <a:r>
              <a:rPr lang="de-DE" sz="2800" dirty="0" smtClean="0"/>
              <a:t>Die Information steckt im „Licht“</a:t>
            </a:r>
            <a:endParaRPr lang="de-DE" sz="28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7246453" cy="4525963"/>
          </a:xfrm>
        </p:spPr>
      </p:pic>
      <p:sp>
        <p:nvSpPr>
          <p:cNvPr id="5" name="Textfeld 4"/>
          <p:cNvSpPr txBox="1"/>
          <p:nvPr/>
        </p:nvSpPr>
        <p:spPr>
          <a:xfrm>
            <a:off x="323528" y="5733256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Klassischer Dopplereffekt – SRT (</a:t>
            </a:r>
            <a:r>
              <a:rPr lang="de-DE" dirty="0" err="1" smtClean="0"/>
              <a:t>Beaming</a:t>
            </a:r>
            <a:r>
              <a:rPr lang="de-DE" dirty="0" smtClean="0"/>
              <a:t>) – ART (Gravitationsrotverschiebung)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1641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>
            <a:normAutofit/>
          </a:bodyPr>
          <a:lstStyle/>
          <a:p>
            <a:r>
              <a:rPr lang="de-DE" sz="2400" dirty="0" smtClean="0"/>
              <a:t>K-alpha Eisenlinie in </a:t>
            </a:r>
            <a:r>
              <a:rPr lang="de-DE" sz="2400" smtClean="0"/>
              <a:t>Akkretionsscheiben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52131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de-DE" sz="1400" dirty="0" smtClean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 smtClean="0"/>
          </a:p>
          <a:p>
            <a:pPr marL="0" indent="0">
              <a:buNone/>
            </a:pPr>
            <a:endParaRPr lang="de-DE" sz="1100" dirty="0"/>
          </a:p>
          <a:p>
            <a:pPr marL="0" indent="0">
              <a:buNone/>
            </a:pPr>
            <a:endParaRPr lang="de-DE" sz="1400" dirty="0" smtClean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 smtClean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 smtClean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 smtClean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 smtClean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r>
              <a:rPr lang="de-DE" sz="1400" dirty="0" smtClean="0">
                <a:hlinkClick r:id="rId2"/>
              </a:rPr>
              <a:t>http</a:t>
            </a:r>
            <a:r>
              <a:rPr lang="de-DE" sz="1400" dirty="0">
                <a:hlinkClick r:id="rId2"/>
              </a:rPr>
              <a:t>://</a:t>
            </a:r>
            <a:r>
              <a:rPr lang="de-DE" sz="1400" dirty="0" smtClean="0">
                <a:hlinkClick r:id="rId2"/>
              </a:rPr>
              <a:t>ned.ipac.caltech.edu/level5/Fabian4/Figures/figure1.jpeg</a:t>
            </a:r>
            <a:r>
              <a:rPr lang="de-DE" sz="1400" dirty="0" smtClean="0"/>
              <a:t> </a:t>
            </a:r>
          </a:p>
          <a:p>
            <a:pPr marL="0" indent="0">
              <a:buNone/>
            </a:pPr>
            <a:r>
              <a:rPr lang="de-DE" sz="1400" dirty="0" smtClean="0"/>
              <a:t>The </a:t>
            </a:r>
            <a:r>
              <a:rPr lang="de-DE" sz="1400" dirty="0" err="1" smtClean="0"/>
              <a:t>basiscs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broad</a:t>
            </a:r>
            <a:r>
              <a:rPr lang="de-DE" sz="1400" dirty="0" smtClean="0"/>
              <a:t> </a:t>
            </a:r>
            <a:r>
              <a:rPr lang="de-DE" sz="1400" dirty="0" err="1" smtClean="0"/>
              <a:t>iron</a:t>
            </a:r>
            <a:r>
              <a:rPr lang="de-DE" sz="1400" dirty="0" smtClean="0"/>
              <a:t> </a:t>
            </a:r>
            <a:r>
              <a:rPr lang="de-DE" sz="1400" dirty="0" err="1" smtClean="0"/>
              <a:t>line</a:t>
            </a:r>
            <a:endParaRPr lang="de-DE" sz="1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5252948" cy="5295106"/>
          </a:xfrm>
          <a:prstGeom prst="rect">
            <a:avLst/>
          </a:prstGeom>
        </p:spPr>
      </p:pic>
      <p:pic>
        <p:nvPicPr>
          <p:cNvPr id="1026" name="Picture 2" descr="http://upload.wikimedia.org/wikipedia/commons/thumb/5/5a/Atom_model_for_EDX_DE.svg/600px-Atom_model_for_EDX_D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98137"/>
            <a:ext cx="3094402" cy="257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868144" y="4437112"/>
            <a:ext cx="30944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Stichwörter für die Schule: Röntgenstrahlung, Röntgenröhre, Bremsspektrum, charakteristisches Spektrum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2884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" y="0"/>
            <a:ext cx="5572125" cy="417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700" y="3425825"/>
            <a:ext cx="4419600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724128" y="980728"/>
            <a:ext cx="2808312" cy="160043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Klassisch - </a:t>
            </a:r>
          </a:p>
          <a:p>
            <a:r>
              <a:rPr lang="de-DE" sz="2000" dirty="0" smtClean="0"/>
              <a:t>Messung in Ruhe und entweder beim Hin- oder beim </a:t>
            </a:r>
            <a:r>
              <a:rPr lang="de-DE" sz="2000" dirty="0" err="1" smtClean="0"/>
              <a:t>Herbewegen</a:t>
            </a:r>
            <a:endParaRPr lang="de-DE" sz="2000" dirty="0" smtClean="0"/>
          </a:p>
          <a:p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63950" y="486916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P. Vogt, O. Schwarz, A. Walther, Doppler-Messungen am </a:t>
            </a:r>
            <a:r>
              <a:rPr lang="de-DE" sz="1400" dirty="0" err="1"/>
              <a:t>Mikrophonpendel</a:t>
            </a:r>
            <a:r>
              <a:rPr lang="de-DE" sz="1400" dirty="0"/>
              <a:t>, Praxis der Naturwissenschaften, Physik, 3/53, 2004, S. 8-10 </a:t>
            </a:r>
          </a:p>
        </p:txBody>
      </p:sp>
    </p:spTree>
    <p:extLst>
      <p:ext uri="{BB962C8B-B14F-4D97-AF65-F5344CB8AC3E}">
        <p14:creationId xmlns:p14="http://schemas.microsoft.com/office/powerpoint/2010/main" val="1146935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600" y="116632"/>
            <a:ext cx="7772400" cy="1470025"/>
          </a:xfrm>
        </p:spPr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28" y="4506082"/>
            <a:ext cx="3083223" cy="130478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538"/>
            <a:ext cx="3950534" cy="3950534"/>
          </a:xfrm>
          <a:prstGeom prst="rect">
            <a:avLst/>
          </a:prstGeom>
        </p:spPr>
      </p:pic>
      <p:pic>
        <p:nvPicPr>
          <p:cNvPr id="2050" name="Picture 2" descr="http://upload.wikimedia.org/wikipedia/commons/thumb/c/c9/Chandra-crab.jpg/1024px-Chandra-cra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538"/>
            <a:ext cx="3436816" cy="343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5364088" y="3621290"/>
            <a:ext cx="27546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NASA/HST/ASU/J. Hester et al. </a:t>
            </a:r>
            <a:endParaRPr lang="de-DE" sz="1200" dirty="0" smtClean="0"/>
          </a:p>
          <a:p>
            <a:r>
              <a:rPr lang="de-DE" sz="1200" dirty="0" smtClean="0"/>
              <a:t>X-Ray</a:t>
            </a:r>
            <a:r>
              <a:rPr lang="de-DE" sz="1200" dirty="0"/>
              <a:t>: NASA/CXC/ASU/J. Hester et al.</a:t>
            </a:r>
          </a:p>
        </p:txBody>
      </p:sp>
      <p:pic>
        <p:nvPicPr>
          <p:cNvPr id="2052" name="Picture 4" descr="Pulse&#10;  Profil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398" y="4471228"/>
            <a:ext cx="3455275" cy="217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204976" y="6277119"/>
            <a:ext cx="2926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Quelle: Handbook </a:t>
            </a:r>
            <a:r>
              <a:rPr lang="de-DE" sz="1400" dirty="0" err="1"/>
              <a:t>of</a:t>
            </a:r>
            <a:r>
              <a:rPr lang="de-DE" sz="1400" dirty="0"/>
              <a:t> Pulsar </a:t>
            </a:r>
            <a:r>
              <a:rPr lang="de-DE" sz="1400" dirty="0" err="1" smtClean="0"/>
              <a:t>Astronomy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60660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rehmot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0" y="0"/>
            <a:ext cx="5486400" cy="394811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rehschei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48125"/>
            <a:ext cx="3657600" cy="28098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5873290" y="751595"/>
            <a:ext cx="2736304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Klassische Dopplerverbreiterung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405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7" y="3724275"/>
            <a:ext cx="4024313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425"/>
            <a:ext cx="5084191" cy="380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508104" y="836712"/>
            <a:ext cx="2736304" cy="175432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Idealisieren Kreisbewegung als Pendelbewegung - </a:t>
            </a:r>
          </a:p>
          <a:p>
            <a:r>
              <a:rPr lang="de-DE" dirty="0" smtClean="0"/>
              <a:t>Messung über die gesamte Pendelperiode hinweg, die schwarze Linie ist die Ruhelinie.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49080"/>
            <a:ext cx="3448532" cy="2426691"/>
          </a:xfrm>
          <a:prstGeom prst="rect">
            <a:avLst/>
          </a:prstGeom>
        </p:spPr>
      </p:pic>
      <p:sp>
        <p:nvSpPr>
          <p:cNvPr id="6" name="Pfeil nach oben 5"/>
          <p:cNvSpPr/>
          <p:nvPr/>
        </p:nvSpPr>
        <p:spPr>
          <a:xfrm>
            <a:off x="611560" y="4293096"/>
            <a:ext cx="72008" cy="20162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rechts 6"/>
          <p:cNvSpPr/>
          <p:nvPr/>
        </p:nvSpPr>
        <p:spPr>
          <a:xfrm>
            <a:off x="647564" y="6575771"/>
            <a:ext cx="370841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9512" y="4149080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465809" y="644386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</a:t>
            </a:r>
            <a:endParaRPr lang="de-DE" dirty="0"/>
          </a:p>
        </p:txBody>
      </p:sp>
      <p:sp>
        <p:nvSpPr>
          <p:cNvPr id="12" name="Pfeil nach links und rechts 11"/>
          <p:cNvSpPr/>
          <p:nvPr/>
        </p:nvSpPr>
        <p:spPr>
          <a:xfrm>
            <a:off x="2195736" y="4581128"/>
            <a:ext cx="648072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1925706" y="4018796"/>
            <a:ext cx="1188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Info über i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046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11560" y="404664"/>
            <a:ext cx="3456384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SRT – kinematische  Effekte der schnellen Bewegung</a:t>
            </a:r>
            <a:endParaRPr lang="de-DE" dirty="0"/>
          </a:p>
        </p:txBody>
      </p:sp>
      <p:sp>
        <p:nvSpPr>
          <p:cNvPr id="5" name="Flussdiagramm: Verbindungsstelle 4"/>
          <p:cNvSpPr/>
          <p:nvPr/>
        </p:nvSpPr>
        <p:spPr>
          <a:xfrm>
            <a:off x="1043608" y="4005064"/>
            <a:ext cx="216024" cy="144016"/>
          </a:xfrm>
          <a:prstGeom prst="flowChartConnector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rechts 5"/>
          <p:cNvSpPr/>
          <p:nvPr/>
        </p:nvSpPr>
        <p:spPr>
          <a:xfrm>
            <a:off x="1366678" y="5094476"/>
            <a:ext cx="1657150" cy="4571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oben 6"/>
          <p:cNvSpPr/>
          <p:nvPr/>
        </p:nvSpPr>
        <p:spPr>
          <a:xfrm>
            <a:off x="1151620" y="1628800"/>
            <a:ext cx="45719" cy="2376264"/>
          </a:xfrm>
          <a:prstGeom prst="upArrow">
            <a:avLst/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371457" y="454047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 ist fast c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222662" y="261080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0" y="4427069"/>
            <a:ext cx="115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System  S‘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611560" y="162880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  <a:r>
              <a:rPr lang="de-DE" dirty="0" smtClean="0"/>
              <a:t>‘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3203848" y="495552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x‘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545367" y="5602503"/>
                <a:ext cx="1796774" cy="920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de-DE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  <m:r>
                            <a:rPr lang="de-DE" b="0" i="1" smtClean="0">
                              <a:latin typeface="Cambria Math"/>
                            </a:rPr>
                            <m:t>+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  <m:sub/>
                                <m:sup>
                                  <m:r>
                                    <a:rPr lang="de-DE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de-DE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67" y="5602503"/>
                <a:ext cx="1796774" cy="9202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hteck 13"/>
              <p:cNvSpPr/>
              <p:nvPr/>
            </p:nvSpPr>
            <p:spPr>
              <a:xfrm>
                <a:off x="3910066" y="5465799"/>
                <a:ext cx="2508444" cy="1193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de-DE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de-DE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  <m:r>
                            <a:rPr lang="de-DE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de-DE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f>
                                <m:fPr>
                                  <m:type m:val="skw"/>
                                  <m:ctrlPr>
                                    <a:rPr lang="de-DE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de-DE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de-DE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de-DE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de-DE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num>
                        <m:den>
                          <m:r>
                            <a:rPr lang="de-DE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de-DE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de-DE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  <m:sub/>
                                <m:sup>
                                  <m:r>
                                    <a:rPr lang="de-DE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de-DE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de-DE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066" y="5465799"/>
                <a:ext cx="2508444" cy="11936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963" y="3991808"/>
            <a:ext cx="2444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00">
            <a:off x="5423480" y="1809964"/>
            <a:ext cx="103187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37668"/>
            <a:ext cx="3841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6804248" y="2980139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Resultat: Die Strahlung wird in Bewegungsrichtung gebündelt.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2291802" y="5805264"/>
                <a:ext cx="6065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802" y="5805264"/>
                <a:ext cx="60657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hteck 17"/>
          <p:cNvSpPr/>
          <p:nvPr/>
        </p:nvSpPr>
        <p:spPr>
          <a:xfrm>
            <a:off x="4719115" y="4369836"/>
            <a:ext cx="1062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dirty="0">
                <a:solidFill>
                  <a:prstClr val="black"/>
                </a:solidFill>
              </a:rPr>
              <a:t>System  </a:t>
            </a:r>
            <a:r>
              <a:rPr lang="de-DE" dirty="0" smtClean="0">
                <a:solidFill>
                  <a:prstClr val="black"/>
                </a:solidFill>
              </a:rPr>
              <a:t>S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191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17032"/>
            <a:ext cx="3444875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39716"/>
            <a:ext cx="3449444" cy="3363685"/>
          </a:xfrm>
          <a:prstGeom prst="rect">
            <a:avLst/>
          </a:prstGeom>
        </p:spPr>
      </p:pic>
      <p:sp>
        <p:nvSpPr>
          <p:cNvPr id="6" name="Pfeil nach oben 5"/>
          <p:cNvSpPr/>
          <p:nvPr/>
        </p:nvSpPr>
        <p:spPr>
          <a:xfrm>
            <a:off x="2987824" y="1268760"/>
            <a:ext cx="72008" cy="20162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rechts 6"/>
          <p:cNvSpPr/>
          <p:nvPr/>
        </p:nvSpPr>
        <p:spPr>
          <a:xfrm>
            <a:off x="3203848" y="3573016"/>
            <a:ext cx="370841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987824" y="837626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7020272" y="343406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3347864" y="1762943"/>
            <a:ext cx="1188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Info über v</a:t>
            </a:r>
            <a:endParaRPr lang="de-DE" sz="1400" dirty="0"/>
          </a:p>
        </p:txBody>
      </p:sp>
      <p:sp>
        <p:nvSpPr>
          <p:cNvPr id="10" name="Textfeld 9"/>
          <p:cNvSpPr txBox="1"/>
          <p:nvPr/>
        </p:nvSpPr>
        <p:spPr>
          <a:xfrm>
            <a:off x="395536" y="229451"/>
            <a:ext cx="2520280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/>
              <a:t>Beaming</a:t>
            </a:r>
            <a:r>
              <a:rPr lang="de-DE" dirty="0" smtClean="0"/>
              <a:t> prinzipiell - hinzu kommt der relativistische Dopplereffekt</a:t>
            </a:r>
            <a:endParaRPr lang="de-DE" dirty="0"/>
          </a:p>
        </p:txBody>
      </p:sp>
      <p:cxnSp>
        <p:nvCxnSpPr>
          <p:cNvPr id="14" name="Gerade Verbindung 13"/>
          <p:cNvCxnSpPr/>
          <p:nvPr/>
        </p:nvCxnSpPr>
        <p:spPr>
          <a:xfrm>
            <a:off x="4644008" y="1628800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feil nach unten 14"/>
          <p:cNvSpPr/>
          <p:nvPr/>
        </p:nvSpPr>
        <p:spPr>
          <a:xfrm>
            <a:off x="1043608" y="1762943"/>
            <a:ext cx="504056" cy="231412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611560" y="4365104"/>
            <a:ext cx="1584176" cy="147732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Übergang zu Effekten der ART – ja, aber so einfach nur prinzipiell!!!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2044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9" descr="C:\Eigene Dateien\Eigene Bilder\mix\ppt\line3e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455136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395536" y="551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/>
              <a:t>A. Müller; heute da????, https</a:t>
            </a:r>
            <a:r>
              <a:rPr lang="de-DE" dirty="0"/>
              <a:t>://www.wissenschaft-online.de/astrowissen/astro_ppt.html</a:t>
            </a:r>
          </a:p>
        </p:txBody>
      </p:sp>
      <p:pic>
        <p:nvPicPr>
          <p:cNvPr id="10242" name="Picture 2" descr="C:\Users\Oliver Schwarz\Documents\Vorträge\Neutronensterne\line-doubpea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6672"/>
            <a:ext cx="2044824" cy="184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Oliver Schwarz\Documents\Vorträge\Neutronensterne\line-doubhor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109" y="3068960"/>
            <a:ext cx="2105907" cy="189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372200" y="551723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g= </a:t>
            </a:r>
            <a:r>
              <a:rPr lang="de-DE" dirty="0" smtClean="0">
                <a:sym typeface="Symbol"/>
              </a:rPr>
              <a:t></a:t>
            </a:r>
            <a:r>
              <a:rPr lang="de-DE" baseline="-25000" dirty="0" smtClean="0">
                <a:sym typeface="Symbol"/>
              </a:rPr>
              <a:t>o</a:t>
            </a:r>
            <a:r>
              <a:rPr lang="de-DE" dirty="0" smtClean="0">
                <a:sym typeface="Symbol"/>
              </a:rPr>
              <a:t> / </a:t>
            </a:r>
            <a:r>
              <a:rPr lang="de-DE" baseline="-25000" dirty="0" err="1" smtClean="0">
                <a:sym typeface="Symbol"/>
              </a:rPr>
              <a:t>beob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4929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51520" y="5589530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400" dirty="0" err="1">
                <a:solidFill>
                  <a:prstClr val="black"/>
                </a:solidFill>
                <a:latin typeface="Arial"/>
              </a:rPr>
              <a:t>Sudip</a:t>
            </a:r>
            <a:r>
              <a:rPr lang="en-US" sz="1400" dirty="0">
                <a:solidFill>
                  <a:prstClr val="black"/>
                </a:solidFill>
                <a:latin typeface="Arial"/>
              </a:rPr>
              <a:t> Bhattacharyya</a:t>
            </a:r>
          </a:p>
          <a:p>
            <a:r>
              <a:rPr lang="en-US" sz="1400" dirty="0" err="1" smtClean="0">
                <a:latin typeface="Arial"/>
              </a:rPr>
              <a:t>Tod</a:t>
            </a:r>
            <a:r>
              <a:rPr lang="en-US" sz="1400" dirty="0" smtClean="0">
                <a:latin typeface="Arial"/>
              </a:rPr>
              <a:t> </a:t>
            </a:r>
            <a:r>
              <a:rPr lang="en-US" sz="1400" dirty="0">
                <a:latin typeface="Arial"/>
              </a:rPr>
              <a:t>E. </a:t>
            </a:r>
            <a:r>
              <a:rPr lang="en-US" sz="1400" dirty="0" err="1">
                <a:latin typeface="Arial"/>
              </a:rPr>
              <a:t>Strohmayer</a:t>
            </a:r>
            <a:endParaRPr lang="en-US" sz="1400" dirty="0">
              <a:latin typeface="Arial"/>
            </a:endParaRPr>
          </a:p>
          <a:p>
            <a:r>
              <a:rPr lang="en-US" sz="1400" dirty="0" smtClean="0">
                <a:latin typeface="Times New Roman"/>
              </a:rPr>
              <a:t>arXiv:0708.3648v1 </a:t>
            </a:r>
            <a:r>
              <a:rPr lang="en-US" sz="1400" dirty="0">
                <a:latin typeface="Times New Roman"/>
              </a:rPr>
              <a:t>[</a:t>
            </a:r>
            <a:r>
              <a:rPr lang="en-US" sz="1400" dirty="0" err="1">
                <a:latin typeface="Times New Roman"/>
              </a:rPr>
              <a:t>astro-ph</a:t>
            </a:r>
            <a:r>
              <a:rPr lang="en-US" sz="1400" dirty="0">
                <a:latin typeface="Times New Roman"/>
              </a:rPr>
              <a:t>] 27 Aug 2007</a:t>
            </a:r>
          </a:p>
          <a:p>
            <a:r>
              <a:rPr lang="en-US" sz="1400" dirty="0">
                <a:latin typeface="Times New Roman"/>
              </a:rPr>
              <a:t>Evidence of a Broad Relativistic Iron Line from the Neutron </a:t>
            </a:r>
            <a:r>
              <a:rPr lang="en-US" sz="1400" dirty="0" smtClean="0">
                <a:latin typeface="Times New Roman"/>
              </a:rPr>
              <a:t>Star Low-Mass </a:t>
            </a:r>
            <a:r>
              <a:rPr lang="en-US" sz="1400" dirty="0">
                <a:latin typeface="Times New Roman"/>
              </a:rPr>
              <a:t>X-ray Binary Serpens </a:t>
            </a:r>
            <a:r>
              <a:rPr lang="en-US" sz="1400" dirty="0" smtClean="0">
                <a:latin typeface="Times New Roman"/>
              </a:rPr>
              <a:t>X-1</a:t>
            </a:r>
            <a:endParaRPr lang="en-US" sz="1400" dirty="0">
              <a:latin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525" y="186986"/>
            <a:ext cx="5147755" cy="5081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718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908720"/>
            <a:ext cx="6400800" cy="5112568"/>
          </a:xfrm>
        </p:spPr>
        <p:txBody>
          <a:bodyPr>
            <a:noAutofit/>
          </a:bodyPr>
          <a:lstStyle/>
          <a:p>
            <a:pPr algn="l"/>
            <a:r>
              <a:rPr lang="de-DE" sz="1800" dirty="0" smtClean="0"/>
              <a:t>„Ein </a:t>
            </a:r>
            <a:r>
              <a:rPr lang="de-DE" sz="1800" b="1" dirty="0" smtClean="0"/>
              <a:t>Neutronenstern</a:t>
            </a:r>
            <a:r>
              <a:rPr lang="de-DE" sz="1800" dirty="0" smtClean="0"/>
              <a:t> ist ein </a:t>
            </a:r>
            <a:r>
              <a:rPr lang="de-DE" sz="1800" dirty="0" smtClean="0">
                <a:hlinkClick r:id="rId2" tooltip="Astronomische Objekte"/>
              </a:rPr>
              <a:t>astronomisches Objekt</a:t>
            </a:r>
            <a:r>
              <a:rPr lang="de-DE" sz="1800" dirty="0" smtClean="0"/>
              <a:t> mit einer extrem hohen </a:t>
            </a:r>
            <a:r>
              <a:rPr lang="de-DE" sz="1800" dirty="0" smtClean="0">
                <a:hlinkClick r:id="rId3" tooltip="Dichte"/>
              </a:rPr>
              <a:t>Dichte</a:t>
            </a:r>
            <a:r>
              <a:rPr lang="de-DE" sz="1800" dirty="0"/>
              <a:t> </a:t>
            </a:r>
            <a:r>
              <a:rPr lang="de-DE" sz="1800" dirty="0" smtClean="0">
                <a:solidFill>
                  <a:srgbClr val="FF0000"/>
                </a:solidFill>
              </a:rPr>
              <a:t>(?)</a:t>
            </a:r>
            <a:r>
              <a:rPr lang="de-DE" sz="1800" dirty="0" smtClean="0"/>
              <a:t> und einem typischen Durchmesser von etwa 20 km </a:t>
            </a:r>
            <a:r>
              <a:rPr lang="de-DE" sz="1800" dirty="0" smtClean="0">
                <a:solidFill>
                  <a:srgbClr val="FF0000"/>
                </a:solidFill>
              </a:rPr>
              <a:t>(?)</a:t>
            </a:r>
            <a:r>
              <a:rPr lang="de-DE" sz="1800" dirty="0" smtClean="0"/>
              <a:t> bei einer </a:t>
            </a:r>
            <a:r>
              <a:rPr lang="de-DE" sz="1800" dirty="0" smtClean="0">
                <a:hlinkClick r:id="rId4" tooltip="Masse (Physik)"/>
              </a:rPr>
              <a:t>Masse</a:t>
            </a:r>
            <a:r>
              <a:rPr lang="de-DE" sz="1800" dirty="0" smtClean="0"/>
              <a:t> von etwa 1,44 bis 3 </a:t>
            </a:r>
            <a:r>
              <a:rPr lang="de-DE" sz="1800" dirty="0" smtClean="0">
                <a:hlinkClick r:id="rId5" tooltip="Sonnenmasse"/>
              </a:rPr>
              <a:t>Sonnenmassen</a:t>
            </a:r>
            <a:r>
              <a:rPr lang="de-DE" sz="1800" dirty="0" smtClean="0">
                <a:solidFill>
                  <a:srgbClr val="FF0000"/>
                </a:solidFill>
              </a:rPr>
              <a:t>(???)</a:t>
            </a:r>
            <a:r>
              <a:rPr lang="de-DE" sz="1800" dirty="0" smtClean="0"/>
              <a:t>. Er steht am Ende seiner </a:t>
            </a:r>
            <a:r>
              <a:rPr lang="de-DE" sz="1800" dirty="0" smtClean="0">
                <a:hlinkClick r:id="rId6" tooltip="Sternentwicklung"/>
              </a:rPr>
              <a:t>Sternentwicklung</a:t>
            </a:r>
            <a:r>
              <a:rPr lang="de-DE" sz="1800" dirty="0" smtClean="0"/>
              <a:t> und stellt damit das Endstadium eines </a:t>
            </a:r>
            <a:r>
              <a:rPr lang="de-DE" sz="1800" dirty="0" smtClean="0">
                <a:hlinkClick r:id="rId7" tooltip="Stern"/>
              </a:rPr>
              <a:t>Sterns</a:t>
            </a:r>
            <a:r>
              <a:rPr lang="de-DE" sz="1800" dirty="0" smtClean="0"/>
              <a:t> einer bestimmten Massenklasse dar. Er besteht aus einer besonderen </a:t>
            </a:r>
            <a:r>
              <a:rPr lang="de-DE" sz="1800" dirty="0" smtClean="0">
                <a:hlinkClick r:id="rId8" tooltip="Materie (Physik)"/>
              </a:rPr>
              <a:t>Materieform</a:t>
            </a:r>
            <a:r>
              <a:rPr lang="de-DE" sz="1800" dirty="0" smtClean="0"/>
              <a:t> von </a:t>
            </a:r>
            <a:r>
              <a:rPr lang="de-DE" sz="1800" dirty="0" smtClean="0">
                <a:hlinkClick r:id="rId9" tooltip="Neutron"/>
              </a:rPr>
              <a:t>Neutronen</a:t>
            </a:r>
            <a:r>
              <a:rPr lang="de-DE" sz="1800" dirty="0" smtClean="0"/>
              <a:t>, die im Zentrum eine </a:t>
            </a:r>
            <a:r>
              <a:rPr lang="de-DE" sz="1800" dirty="0" smtClean="0">
                <a:hlinkClick r:id="rId3" tooltip="Dichte"/>
              </a:rPr>
              <a:t>Dichte</a:t>
            </a:r>
            <a:r>
              <a:rPr lang="de-DE" sz="1800" dirty="0" smtClean="0"/>
              <a:t> von etwa 10</a:t>
            </a:r>
            <a:r>
              <a:rPr lang="de-DE" sz="1800" baseline="30000" dirty="0" smtClean="0"/>
              <a:t>11</a:t>
            </a:r>
            <a:r>
              <a:rPr lang="de-DE" sz="1800" dirty="0" smtClean="0"/>
              <a:t> kg/cm³</a:t>
            </a:r>
            <a:r>
              <a:rPr lang="de-DE" sz="1800" baseline="30000" dirty="0" smtClean="0">
                <a:hlinkClick r:id="rId10"/>
              </a:rPr>
              <a:t>[1]</a:t>
            </a:r>
            <a:r>
              <a:rPr lang="de-DE" sz="1800" dirty="0" smtClean="0"/>
              <a:t> bis zu 2,5·10</a:t>
            </a:r>
            <a:r>
              <a:rPr lang="de-DE" sz="1800" baseline="30000" dirty="0" smtClean="0"/>
              <a:t>12</a:t>
            </a:r>
            <a:r>
              <a:rPr lang="de-DE" sz="1800" dirty="0" smtClean="0"/>
              <a:t> kg/cm³</a:t>
            </a:r>
            <a:r>
              <a:rPr lang="de-DE" sz="1800" baseline="30000" dirty="0" smtClean="0">
                <a:hlinkClick r:id="rId11"/>
              </a:rPr>
              <a:t>[2]</a:t>
            </a:r>
            <a:r>
              <a:rPr lang="de-DE" sz="1800" dirty="0" smtClean="0"/>
              <a:t> aufweist </a:t>
            </a:r>
            <a:r>
              <a:rPr lang="de-DE" sz="1800" dirty="0" smtClean="0">
                <a:solidFill>
                  <a:srgbClr val="FF0000"/>
                </a:solidFill>
              </a:rPr>
              <a:t>(??? ???)</a:t>
            </a:r>
            <a:r>
              <a:rPr lang="de-DE" sz="1800" dirty="0" smtClean="0">
                <a:solidFill>
                  <a:schemeClr val="tx1"/>
                </a:solidFill>
              </a:rPr>
              <a:t>.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smtClean="0"/>
              <a:t>Das heißt, ein Kubikzentimeter dieser Art von Materie hat etwa die Masse eines Eisenwürfels von 700 m Kantenlänge. Dies entspricht der Größenordnung der Dichte von </a:t>
            </a:r>
            <a:r>
              <a:rPr lang="de-DE" sz="1800" dirty="0" smtClean="0">
                <a:hlinkClick r:id="rId12" tooltip="Atomkern"/>
              </a:rPr>
              <a:t>Atomkernen</a:t>
            </a:r>
            <a:r>
              <a:rPr lang="de-DE" sz="1800" dirty="0" smtClean="0"/>
              <a:t>.</a:t>
            </a:r>
            <a:r>
              <a:rPr lang="de-DE" sz="1800" baseline="30000" dirty="0" smtClean="0">
                <a:hlinkClick r:id="rId13"/>
              </a:rPr>
              <a:t>[3]</a:t>
            </a:r>
            <a:r>
              <a:rPr lang="de-DE" sz="1800" dirty="0" smtClean="0"/>
              <a:t> Neben dieser Neutronenmaterie könnte im Zentrum auch ein Kern aus einem </a:t>
            </a:r>
            <a:r>
              <a:rPr lang="de-DE" sz="1800" dirty="0" smtClean="0">
                <a:hlinkClick r:id="rId14" tooltip="Quark-Gluon-Plasma"/>
              </a:rPr>
              <a:t>Quark-</a:t>
            </a:r>
            <a:r>
              <a:rPr lang="de-DE" sz="1800" dirty="0" err="1" smtClean="0">
                <a:hlinkClick r:id="rId14" tooltip="Quark-Gluon-Plasma"/>
              </a:rPr>
              <a:t>Gluon</a:t>
            </a:r>
            <a:r>
              <a:rPr lang="de-DE" sz="1800" dirty="0" smtClean="0">
                <a:hlinkClick r:id="rId14" tooltip="Quark-Gluon-Plasma"/>
              </a:rPr>
              <a:t>-Plasma</a:t>
            </a:r>
            <a:r>
              <a:rPr lang="de-DE" sz="1800" dirty="0" smtClean="0"/>
              <a:t> vorliegen. Ein solches hypothetisches Gebilde wird </a:t>
            </a:r>
            <a:r>
              <a:rPr lang="de-DE" sz="1800" dirty="0" smtClean="0">
                <a:hlinkClick r:id="rId15" tooltip="Quarkstern"/>
              </a:rPr>
              <a:t>Quarkstern</a:t>
            </a:r>
            <a:r>
              <a:rPr lang="de-DE" sz="1800" dirty="0" smtClean="0"/>
              <a:t> genannt </a:t>
            </a:r>
            <a:r>
              <a:rPr lang="de-DE" sz="1800" dirty="0" smtClean="0">
                <a:solidFill>
                  <a:srgbClr val="FF0000"/>
                </a:solidFill>
              </a:rPr>
              <a:t>(???)</a:t>
            </a:r>
            <a:r>
              <a:rPr lang="de-DE" sz="1800" dirty="0" smtClean="0"/>
              <a:t>. Neutronensterne zählen nicht nur wegen ihrer Dichte, sondern auch wegen anderer physikalischer </a:t>
            </a:r>
            <a:r>
              <a:rPr lang="de-DE" sz="1800" dirty="0" smtClean="0">
                <a:hlinkClick r:id="rId16" tooltip="Physikalische Größen und ihre Einheiten"/>
              </a:rPr>
              <a:t>Größen</a:t>
            </a:r>
            <a:r>
              <a:rPr lang="de-DE" sz="1800" dirty="0" smtClean="0"/>
              <a:t> wie etwa der Stärke ihres </a:t>
            </a:r>
            <a:r>
              <a:rPr lang="de-DE" sz="1800" dirty="0" smtClean="0">
                <a:hlinkClick r:id="rId17" tooltip="Magnetismus"/>
              </a:rPr>
              <a:t>Magnetfeldes</a:t>
            </a:r>
            <a:r>
              <a:rPr lang="de-DE" sz="1800" dirty="0" smtClean="0"/>
              <a:t> </a:t>
            </a:r>
            <a:r>
              <a:rPr lang="de-DE" sz="1800" dirty="0" smtClean="0">
                <a:solidFill>
                  <a:srgbClr val="FF0000"/>
                </a:solidFill>
              </a:rPr>
              <a:t>(???)</a:t>
            </a:r>
            <a:r>
              <a:rPr lang="de-DE" sz="1800" dirty="0" smtClean="0"/>
              <a:t> oder ihrer </a:t>
            </a:r>
            <a:r>
              <a:rPr lang="de-DE" sz="1800" dirty="0" smtClean="0">
                <a:hlinkClick r:id="rId18" tooltip="Temperatur"/>
              </a:rPr>
              <a:t>Temperatur</a:t>
            </a:r>
            <a:r>
              <a:rPr lang="de-DE" sz="1800" dirty="0" smtClean="0"/>
              <a:t> zu den interessantesten bisher bekannten </a:t>
            </a:r>
            <a:r>
              <a:rPr lang="de-DE" sz="1800" dirty="0" smtClean="0">
                <a:hlinkClick r:id="rId19" tooltip="Universum"/>
              </a:rPr>
              <a:t>kosmischen</a:t>
            </a:r>
            <a:r>
              <a:rPr lang="de-DE" sz="1800" dirty="0" smtClean="0"/>
              <a:t> Objekten.“  (Zitat Wiki)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33615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5795209" y="6485600"/>
            <a:ext cx="3338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Pulsar schematic.jpg by Roy Smits</a:t>
            </a:r>
            <a:endParaRPr lang="de-D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58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Klassische Verständniswege zum Neutronenstern (Einige Grundeigenschaften werden plausibel gemacht)</a:t>
            </a:r>
          </a:p>
          <a:p>
            <a:r>
              <a:rPr lang="de-DE" dirty="0" smtClean="0"/>
              <a:t>Warum sich Neutronensterne bilden können (</a:t>
            </a:r>
            <a:r>
              <a:rPr lang="de-DE" dirty="0" err="1" smtClean="0"/>
              <a:t>Virialsatz</a:t>
            </a:r>
            <a:r>
              <a:rPr lang="de-DE" dirty="0" smtClean="0"/>
              <a:t>, etwas Kernphysik, inverser Beta-Zerfall)</a:t>
            </a:r>
          </a:p>
          <a:p>
            <a:r>
              <a:rPr lang="de-DE" dirty="0" smtClean="0"/>
              <a:t>Ein Beispiel für die „elektromagnetische Botschaft“ von Neutronensternen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331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Es ist keine Schwingung eines Weißen Zwerges!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4075475"/>
                <a:ext cx="8229600" cy="1789659"/>
              </a:xfrm>
            </p:spPr>
            <p:txBody>
              <a:bodyPr/>
              <a:lstStyle/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i="1">
                          <a:latin typeface="Cambria Math"/>
                          <a:ea typeface="Calibri"/>
                          <a:cs typeface="Times New Roman"/>
                        </a:rPr>
                        <m:t>𝑇</m:t>
                      </m:r>
                      <m:r>
                        <a:rPr lang="de-DE" sz="1800" i="1">
                          <a:latin typeface="Cambria Math"/>
                          <a:ea typeface="Calibri"/>
                          <a:cs typeface="Times New Roman"/>
                        </a:rPr>
                        <m:t>=2</m:t>
                      </m:r>
                      <m:r>
                        <a:rPr lang="de-DE" sz="1800" i="1">
                          <a:latin typeface="Cambria Math"/>
                          <a:ea typeface="Calibri"/>
                          <a:cs typeface="Times New Roman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de-DE" sz="1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de-DE" sz="1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de-DE" sz="1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𝑔</m:t>
                              </m:r>
                            </m:den>
                          </m:f>
                        </m:e>
                      </m:rad>
                      <m:r>
                        <a:rPr lang="de-DE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≅2</m:t>
                      </m:r>
                      <m:r>
                        <a:rPr lang="de-DE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de-DE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de-DE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𝑅</m:t>
                              </m:r>
                              <m:r>
                                <a:rPr lang="de-DE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de-DE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de-DE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de-DE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𝐺</m:t>
                              </m:r>
                              <m:r>
                                <a:rPr lang="de-DE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∙</m:t>
                              </m:r>
                              <m:r>
                                <a:rPr lang="de-DE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𝑀</m:t>
                              </m:r>
                            </m:den>
                          </m:f>
                        </m:e>
                      </m:rad>
                      <m:r>
                        <a:rPr lang="de-DE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≅</m:t>
                      </m:r>
                      <m:rad>
                        <m:radPr>
                          <m:degHide m:val="on"/>
                          <m:ctrlPr>
                            <a:rPr lang="de-DE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de-DE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𝐺</m:t>
                              </m:r>
                              <m:r>
                                <a:rPr lang="de-DE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𝜌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de-DE" sz="1800" dirty="0">
                  <a:ea typeface="Calibri"/>
                  <a:cs typeface="Times New Roman"/>
                </a:endParaRPr>
              </a:p>
              <a:p>
                <a:pPr marL="0" indent="0">
                  <a:buNone/>
                </a:pPr>
                <a:endParaRPr lang="de-DE" sz="16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4075475"/>
                <a:ext cx="8229600" cy="1789659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03" y="1340768"/>
            <a:ext cx="2420937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91708"/>
              </p:ext>
            </p:extLst>
          </p:nvPr>
        </p:nvGraphicFramePr>
        <p:xfrm>
          <a:off x="315762" y="5301208"/>
          <a:ext cx="8280918" cy="1132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306"/>
                <a:gridCol w="2760306"/>
                <a:gridCol w="2760306"/>
              </a:tblGrid>
              <a:tr h="390644">
                <a:tc>
                  <a:txBody>
                    <a:bodyPr/>
                    <a:lstStyle/>
                    <a:p>
                      <a:r>
                        <a:rPr lang="de-DE" dirty="0" smtClean="0"/>
                        <a:t>T/s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ρ</a:t>
                      </a:r>
                      <a:r>
                        <a:rPr lang="de-DE" dirty="0" smtClean="0"/>
                        <a:t>/kgm</a:t>
                      </a:r>
                      <a:r>
                        <a:rPr lang="de-DE" baseline="0" dirty="0" smtClean="0"/>
                        <a:t>^3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R/km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0,1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</a:t>
                      </a:r>
                      <a:r>
                        <a:rPr lang="de-DE" baseline="0" dirty="0" smtClean="0"/>
                        <a:t>^12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10^3  (Weißer Zwerg?)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0,002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10^15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10^2 </a:t>
                      </a:r>
                      <a:r>
                        <a:rPr lang="de-DE" baseline="0" dirty="0" smtClean="0"/>
                        <a:t> (kein Weißer Zwerg!)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251520" y="3706143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M=1M</a:t>
            </a:r>
            <a:r>
              <a:rPr lang="de-DE" baseline="-25000" dirty="0" smtClean="0"/>
              <a:t>Sonne</a:t>
            </a:r>
            <a:r>
              <a:rPr lang="de-DE" dirty="0" smtClean="0"/>
              <a:t>, G: </a:t>
            </a:r>
            <a:r>
              <a:rPr lang="de-DE" dirty="0" err="1" smtClean="0"/>
              <a:t>Grav</a:t>
            </a:r>
            <a:r>
              <a:rPr lang="de-DE" dirty="0" smtClean="0"/>
              <a:t>.-konstante</a:t>
            </a:r>
            <a:endParaRPr lang="de-DE" dirty="0"/>
          </a:p>
        </p:txBody>
      </p:sp>
      <p:pic>
        <p:nvPicPr>
          <p:cNvPr id="7" name="Grafik 6" descr="0108_d0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6326" y="1501279"/>
            <a:ext cx="4115746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0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r>
              <a:rPr lang="de-DE" dirty="0" smtClean="0"/>
              <a:t>Schwingung – unverträglich mit nur einer Objektklasse</a:t>
            </a:r>
          </a:p>
          <a:p>
            <a:r>
              <a:rPr lang="de-DE" dirty="0" smtClean="0"/>
              <a:t>Weitere Gründe: Schwingungstheorie Weißer Zwerge T</a:t>
            </a:r>
            <a:r>
              <a:rPr lang="de-DE" dirty="0" smtClean="0">
                <a:sym typeface="Symbol"/>
              </a:rPr>
              <a:t>1</a:t>
            </a:r>
          </a:p>
          <a:p>
            <a:r>
              <a:rPr lang="de-DE" dirty="0" smtClean="0">
                <a:sym typeface="Symbol"/>
              </a:rPr>
              <a:t>Periodendauer nimmt mit der Zeit ab! Vergleiche mit Formel für eine Schwingung</a:t>
            </a:r>
          </a:p>
          <a:p>
            <a:r>
              <a:rPr lang="de-DE" dirty="0" smtClean="0">
                <a:sym typeface="Symbol"/>
              </a:rPr>
              <a:t>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595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Eine Eigendrehung und was folgt daraus?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DE" sz="2800" i="1" dirty="0" smtClean="0">
                    <a:ea typeface="Calibri"/>
                    <a:cs typeface="Times New Roman"/>
                  </a:rPr>
                  <a:t>M=</a:t>
                </a:r>
                <a:r>
                  <a:rPr lang="de-DE" sz="2800" i="1" dirty="0" err="1" smtClean="0">
                    <a:ea typeface="Calibri"/>
                    <a:cs typeface="Times New Roman"/>
                  </a:rPr>
                  <a:t>M</a:t>
                </a:r>
                <a:r>
                  <a:rPr lang="de-DE" sz="2800" i="1" baseline="-25000" dirty="0" err="1" smtClean="0">
                    <a:ea typeface="Calibri"/>
                    <a:cs typeface="Times New Roman"/>
                  </a:rPr>
                  <a:t>sonne</a:t>
                </a:r>
                <a:r>
                  <a:rPr lang="de-DE" sz="2800" dirty="0" smtClean="0">
                    <a:ea typeface="Calibri"/>
                    <a:cs typeface="Times New Roman"/>
                  </a:rPr>
                  <a:t>, </a:t>
                </a:r>
                <a:r>
                  <a:rPr lang="de-DE" sz="2800" i="1" dirty="0" smtClean="0">
                    <a:ea typeface="Calibri"/>
                    <a:cs typeface="Times New Roman"/>
                  </a:rPr>
                  <a:t>T</a:t>
                </a:r>
                <a:r>
                  <a:rPr lang="de-DE" sz="2800" dirty="0" smtClean="0">
                    <a:ea typeface="Calibri"/>
                    <a:cs typeface="Times New Roman"/>
                  </a:rPr>
                  <a:t>=1,4x10^-3 s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de-DE" sz="2800" i="1" smtClean="0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de-DE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  <m:r>
                          <a:rPr lang="de-DE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𝜋</m:t>
                        </m:r>
                        <m:r>
                          <a:rPr lang="de-DE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𝑅</m:t>
                        </m:r>
                      </m:num>
                      <m:den>
                        <m:r>
                          <a:rPr lang="de-DE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𝑇</m:t>
                        </m:r>
                      </m:den>
                    </m:f>
                    <m:r>
                      <a:rPr lang="de-DE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&lt;</m:t>
                    </m:r>
                    <m:r>
                      <a:rPr lang="de-DE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𝑐</m:t>
                    </m:r>
                  </m:oMath>
                </a14:m>
                <a:r>
                  <a:rPr lang="de-DE" sz="2800" dirty="0" smtClean="0">
                    <a:ea typeface="Calibri"/>
                    <a:cs typeface="Times New Roman"/>
                  </a:rPr>
                  <a:t>  </a:t>
                </a:r>
                <a14:m>
                  <m:oMath xmlns:m="http://schemas.openxmlformats.org/officeDocument/2006/math">
                    <m:r>
                      <a:rPr lang="de-DE" sz="2800" i="1" dirty="0" smtClean="0">
                        <a:latin typeface="Cambria Math"/>
                        <a:ea typeface="Cambria Math"/>
                        <a:cs typeface="Times New Roman"/>
                      </a:rPr>
                      <m:t>→</m:t>
                    </m:r>
                  </m:oMath>
                </a14:m>
                <a:r>
                  <a:rPr lang="de-DE" sz="2800" dirty="0" smtClean="0"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de-DE" sz="2800" i="1">
                        <a:latin typeface="Cambria Math"/>
                        <a:ea typeface="Times New Roman"/>
                        <a:cs typeface="Times New Roman"/>
                      </a:rPr>
                      <m:t>𝑅</m:t>
                    </m:r>
                    <m:r>
                      <a:rPr lang="de-DE" sz="2800" i="1">
                        <a:latin typeface="Cambria Math"/>
                        <a:ea typeface="Times New Roman"/>
                        <a:cs typeface="Times New Roman"/>
                      </a:rPr>
                      <m:t>&lt;</m:t>
                    </m:r>
                    <m:f>
                      <m:fPr>
                        <m:ctrlPr>
                          <a:rPr lang="de-DE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de-DE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𝑐𝑇</m:t>
                        </m:r>
                      </m:num>
                      <m:den>
                        <m:r>
                          <a:rPr lang="de-DE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  <m:r>
                          <a:rPr lang="de-DE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𝜋</m:t>
                        </m:r>
                      </m:den>
                    </m:f>
                  </m:oMath>
                </a14:m>
                <a:r>
                  <a:rPr lang="de-DE" sz="2800" dirty="0">
                    <a:solidFill>
                      <a:prstClr val="black"/>
                    </a:solidFill>
                    <a:ea typeface="Cambria Math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de-DE" sz="28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/>
                      </a:rPr>
                      <m:t>→</m:t>
                    </m:r>
                    <m:r>
                      <a:rPr lang="de-DE" sz="28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/>
                      </a:rPr>
                      <m:t> </m:t>
                    </m:r>
                  </m:oMath>
                </a14:m>
                <a:r>
                  <a:rPr lang="de-DE" sz="2800" i="1" dirty="0" smtClean="0">
                    <a:ea typeface="Calibri"/>
                    <a:cs typeface="Times New Roman"/>
                  </a:rPr>
                  <a:t>R </a:t>
                </a:r>
                <a:r>
                  <a:rPr lang="de-DE" sz="2800" dirty="0" smtClean="0">
                    <a:ea typeface="Calibri"/>
                    <a:cs typeface="Times New Roman"/>
                    <a:sym typeface="Symbol"/>
                  </a:rPr>
                  <a:t> </a:t>
                </a:r>
                <a:r>
                  <a:rPr lang="de-DE" sz="2800" dirty="0" smtClean="0">
                    <a:ea typeface="Calibri"/>
                    <a:cs typeface="Times New Roman"/>
                  </a:rPr>
                  <a:t>70km</a:t>
                </a:r>
                <a:endParaRPr lang="de-DE" sz="28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DE" sz="2800" dirty="0" smtClean="0">
                    <a:ea typeface="Calibri"/>
                    <a:cs typeface="Times New Roman"/>
                  </a:rPr>
                  <a:t>Kräftegleichgewicht:  </a:t>
                </a:r>
                <a14:m>
                  <m:oMath xmlns:m="http://schemas.openxmlformats.org/officeDocument/2006/math">
                    <m:r>
                      <a:rPr lang="de-DE" sz="2800" i="1">
                        <a:latin typeface="Cambria Math"/>
                        <a:ea typeface="Times New Roman"/>
                        <a:cs typeface="Times New Roman"/>
                      </a:rPr>
                      <m:t>𝑚</m:t>
                    </m:r>
                    <m:f>
                      <m:fPr>
                        <m:ctrlPr>
                          <a:rPr lang="de-DE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de-DE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𝑣</m:t>
                            </m:r>
                          </m:e>
                          <m:sup>
                            <m:r>
                              <a:rPr lang="de-DE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de-DE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𝑅</m:t>
                        </m:r>
                      </m:den>
                    </m:f>
                    <m:r>
                      <a:rPr lang="de-DE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de-DE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𝐺</m:t>
                    </m:r>
                    <m:f>
                      <m:fPr>
                        <m:ctrlPr>
                          <a:rPr lang="de-DE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de-DE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𝑚𝑀</m:t>
                        </m:r>
                      </m:num>
                      <m:den>
                        <m:sSup>
                          <m:sSupPr>
                            <m:ctrlPr>
                              <a:rPr lang="de-DE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de-DE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𝑅</m:t>
                            </m:r>
                          </m:e>
                          <m:sup>
                            <m:r>
                              <a:rPr lang="de-DE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de-DE" sz="2800" dirty="0" smtClean="0">
                  <a:ea typeface="Calibri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800" i="1">
                          <a:latin typeface="Cambria Math"/>
                          <a:ea typeface="Times New Roman"/>
                          <a:cs typeface="Times New Roman"/>
                        </a:rPr>
                        <m:t>𝑅</m:t>
                      </m:r>
                      <m:r>
                        <a:rPr lang="de-DE" sz="28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de-DE" sz="2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2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2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de-DE" sz="2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𝐺𝑀</m:t>
                                  </m:r>
                                  <m:sSup>
                                    <m:sSupPr>
                                      <m:ctrlPr>
                                        <a:rPr lang="de-DE" sz="28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28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de-DE" sz="28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de-DE" sz="2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  <m:sSup>
                                    <m:sSupPr>
                                      <m:ctrlPr>
                                        <a:rPr lang="de-DE" sz="28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28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de-DE" sz="28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de-DE" sz="2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de-DE" sz="2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2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de-DE" sz="2800" i="1" smtClean="0">
                          <a:effectLst/>
                          <a:latin typeface="Cambria Math"/>
                          <a:ea typeface="Cambria Math"/>
                          <a:cs typeface="Times New Roman"/>
                        </a:rPr>
                        <m:t>→</m:t>
                      </m:r>
                      <m:r>
                        <a:rPr lang="de-DE" sz="2800" b="0" i="1" smtClean="0">
                          <a:effectLst/>
                          <a:latin typeface="Cambria Math"/>
                          <a:ea typeface="Cambria Math"/>
                          <a:cs typeface="Times New Roman"/>
                        </a:rPr>
                        <m:t>𝑅</m:t>
                      </m:r>
                      <m:r>
                        <a:rPr lang="de-DE" sz="2800" b="0" i="1" smtClean="0">
                          <a:effectLst/>
                          <a:latin typeface="Cambria Math"/>
                          <a:ea typeface="Cambria Math"/>
                          <a:cs typeface="Times New Roman"/>
                        </a:rPr>
                        <m:t> 20</m:t>
                      </m:r>
                      <m:r>
                        <a:rPr lang="de-DE" sz="2800" b="0" i="1" smtClean="0">
                          <a:effectLst/>
                          <a:latin typeface="Cambria Math"/>
                          <a:ea typeface="Cambria Math"/>
                          <a:cs typeface="Times New Roman"/>
                        </a:rPr>
                        <m:t>𝑘𝑚</m:t>
                      </m:r>
                    </m:oMath>
                  </m:oMathPara>
                </a14:m>
                <a:endParaRPr lang="de-DE" sz="28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DE" sz="2800" dirty="0" smtClean="0">
                    <a:ea typeface="Calibri"/>
                    <a:cs typeface="Times New Roman"/>
                  </a:rPr>
                  <a:t>Dichte: </a:t>
                </a:r>
                <a14:m>
                  <m:oMath xmlns:m="http://schemas.openxmlformats.org/officeDocument/2006/math">
                    <m:r>
                      <a:rPr lang="de-DE" sz="2800" i="1">
                        <a:latin typeface="Cambria Math"/>
                        <a:ea typeface="Calibri"/>
                        <a:cs typeface="Times New Roman"/>
                      </a:rPr>
                      <m:t>𝜌</m:t>
                    </m:r>
                    <m:r>
                      <a:rPr lang="de-DE" sz="2800" i="1">
                        <a:latin typeface="Cambria Math"/>
                        <a:ea typeface="Calibri"/>
                        <a:cs typeface="Times New Roman"/>
                      </a:rPr>
                      <m:t>≅</m:t>
                    </m:r>
                    <m:f>
                      <m:fPr>
                        <m:ctrlPr>
                          <a:rPr lang="de-DE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de-DE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𝑀</m:t>
                        </m:r>
                      </m:num>
                      <m:den>
                        <m:sSup>
                          <m:sSupPr>
                            <m:ctrlPr>
                              <a:rPr lang="de-DE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de-DE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𝑅</m:t>
                            </m:r>
                          </m:e>
                          <m:sup>
                            <m:r>
                              <a:rPr lang="de-DE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de-DE" sz="2800" dirty="0">
                    <a:ea typeface="Times New Roman"/>
                    <a:cs typeface="Times New Roman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de-DE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10</m:t>
                        </m:r>
                      </m:e>
                      <m:sup>
                        <m:r>
                          <a:rPr lang="de-DE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14</m:t>
                        </m:r>
                      </m:sup>
                    </m:sSup>
                    <m:r>
                      <a:rPr lang="de-DE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 </m:t>
                    </m:r>
                    <m:sSup>
                      <m:sSupPr>
                        <m:ctrlPr>
                          <a:rPr lang="de-DE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de-DE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10</m:t>
                        </m:r>
                      </m:e>
                      <m:sup>
                        <m:r>
                          <a:rPr lang="de-DE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15</m:t>
                        </m:r>
                      </m:sup>
                    </m:sSup>
                    <m:r>
                      <a:rPr lang="de-DE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𝑘𝑔</m:t>
                    </m:r>
                    <m:sSup>
                      <m:sSupPr>
                        <m:ctrlPr>
                          <a:rPr lang="de-DE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de-DE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𝑚</m:t>
                        </m:r>
                      </m:e>
                      <m:sup>
                        <m:r>
                          <a:rPr lang="de-DE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−3</m:t>
                        </m:r>
                      </m:sup>
                    </m:sSup>
                  </m:oMath>
                </a14:m>
                <a:endParaRPr lang="de-DE" sz="28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de-DE" sz="28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de-DE" sz="2800" dirty="0">
                  <a:ea typeface="Calibri"/>
                  <a:cs typeface="Times New Roman"/>
                </a:endParaRPr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  <a:blipFill rotWithShape="1">
                <a:blip r:embed="rId2"/>
                <a:stretch>
                  <a:fillRect l="-1259" t="-11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 descr="Neues Bil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2636912"/>
            <a:ext cx="2664296" cy="229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9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Was bedeutet dieser kleine Radius?</a:t>
            </a:r>
            <a:endParaRPr lang="de-DE" dirty="0"/>
          </a:p>
        </p:txBody>
      </p:sp>
      <p:pic>
        <p:nvPicPr>
          <p:cNvPr id="4" name="Inhaltsplatzhalter 3" descr="Ent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970498"/>
            <a:ext cx="3081878" cy="3057002"/>
          </a:xfrm>
        </p:spPr>
      </p:pic>
      <p:sp>
        <p:nvSpPr>
          <p:cNvPr id="5" name="Textfeld 4"/>
          <p:cNvSpPr txBox="1"/>
          <p:nvPr/>
        </p:nvSpPr>
        <p:spPr>
          <a:xfrm>
            <a:off x="395536" y="1700808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Anschauliche Annäherung an den Entartungsdruck – Voraussetzung: hohe Dichten!</a:t>
            </a:r>
            <a:endParaRPr lang="de-DE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31711" y="252425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 Neutronenmasse!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901601" y="5805264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D</a:t>
            </a:r>
            <a:r>
              <a:rPr lang="de-DE" sz="2800" dirty="0" smtClean="0">
                <a:sym typeface="Symbol"/>
              </a:rPr>
              <a:t>10km</a:t>
            </a:r>
            <a:endParaRPr lang="de-DE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901601" y="2916583"/>
                <a:ext cx="970201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/>
                          <a:ea typeface="Times New Roman"/>
                          <a:cs typeface="Times New Roman"/>
                        </a:rPr>
                        <m:t>𝜆</m:t>
                      </m:r>
                      <m:r>
                        <a:rPr lang="de-DE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de-DE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h</m:t>
                          </m:r>
                        </m:num>
                        <m:den>
                          <m:r>
                            <a:rPr lang="de-DE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𝑚𝑐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601" y="2916583"/>
                <a:ext cx="970201" cy="6183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947315" y="3645024"/>
                <a:ext cx="915700" cy="8168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/>
                          <a:ea typeface="Times New Roman"/>
                          <a:cs typeface="Times New Roman"/>
                        </a:rPr>
                        <m:t>𝑁</m:t>
                      </m:r>
                      <m:r>
                        <a:rPr lang="de-DE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de-DE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𝑀</m:t>
                          </m:r>
                        </m:num>
                        <m:den>
                          <m:r>
                            <a:rPr lang="de-DE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de-DE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15" y="3645024"/>
                <a:ext cx="915700" cy="8168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755575" y="4378281"/>
                <a:ext cx="1777731" cy="9991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/>
                          <a:ea typeface="Times New Roman"/>
                          <a:cs typeface="Times New Roman"/>
                        </a:rPr>
                        <m:t>𝑉</m:t>
                      </m:r>
                      <m:r>
                        <a:rPr lang="de-DE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de-DE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de-DE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de-DE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de-DE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de-DE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𝑚𝑐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</m:sup>
                      </m:sSup>
                      <m:f>
                        <m:fPr>
                          <m:ctrlPr>
                            <a:rPr lang="de-DE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de-DE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𝑀</m:t>
                          </m:r>
                        </m:num>
                        <m:den>
                          <m:r>
                            <a:rPr lang="de-DE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de-DE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5" y="4378281"/>
                <a:ext cx="1777731" cy="99918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/>
              <p:cNvSpPr/>
              <p:nvPr/>
            </p:nvSpPr>
            <p:spPr>
              <a:xfrm>
                <a:off x="4153160" y="795047"/>
                <a:ext cx="3586815" cy="905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/>
                          <a:ea typeface="Calibri"/>
                          <a:cs typeface="Times New Roman"/>
                        </a:rPr>
                        <m:t>𝑉</m:t>
                      </m:r>
                      <m:r>
                        <a:rPr lang="de-DE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de-DE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𝑀</m:t>
                          </m:r>
                        </m:num>
                        <m:den>
                          <m:sSub>
                            <m:sSubPr>
                              <m:ctrlPr>
                                <a:rPr lang="de-DE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de-DE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de-DE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−10</m:t>
                                  </m:r>
                                </m:sup>
                              </m:sSup>
                              <m:r>
                                <a:rPr lang="de-DE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de-DE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3</m:t>
                          </m:r>
                        </m:sup>
                      </m:sSup>
                      <m:r>
                        <a:rPr lang="de-DE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→</m:t>
                      </m:r>
                      <m:r>
                        <a:rPr lang="de-DE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𝑅</m:t>
                      </m:r>
                      <m:r>
                        <a:rPr lang="de-DE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de-DE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de-DE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10</m:t>
                          </m:r>
                        </m:e>
                        <m:sup>
                          <m:r>
                            <a:rPr lang="de-DE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6</m:t>
                          </m:r>
                        </m:sup>
                      </m:sSup>
                      <m:r>
                        <a:rPr lang="de-DE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𝑘𝑚</m:t>
                      </m:r>
                    </m:oMath>
                  </m:oMathPara>
                </a14:m>
                <a:endParaRPr lang="de-DE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160" y="795047"/>
                <a:ext cx="3586815" cy="90576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/>
          <p:cNvSpPr txBox="1"/>
          <p:nvPr/>
        </p:nvSpPr>
        <p:spPr>
          <a:xfrm>
            <a:off x="539552" y="105273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H-Atome zu Kugeln formen: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126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754</Words>
  <Application>Microsoft Office PowerPoint</Application>
  <PresentationFormat>Bildschirmpräsentation (4:3)</PresentationFormat>
  <Paragraphs>121</Paragraphs>
  <Slides>25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25</vt:i4>
      </vt:variant>
    </vt:vector>
  </HeadingPairs>
  <TitlesOfParts>
    <vt:vector size="27" baseType="lpstr">
      <vt:lpstr>Larissa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Es ist keine Schwingung eines Weißen Zwerges!</vt:lpstr>
      <vt:lpstr>PowerPoint-Präsentation</vt:lpstr>
      <vt:lpstr>Eine Eigendrehung und was folgt daraus?</vt:lpstr>
      <vt:lpstr>Was bedeutet dieser kleine Radius?</vt:lpstr>
      <vt:lpstr>Neutronensterne besitzen extrem starke Magnetfelder</vt:lpstr>
      <vt:lpstr>Warum können sich solche Objekte überhaupt bilden?</vt:lpstr>
      <vt:lpstr>PowerPoint-Präsentation</vt:lpstr>
      <vt:lpstr>PowerPoint-Präsentation</vt:lpstr>
      <vt:lpstr>PowerPoint-Präsentation</vt:lpstr>
      <vt:lpstr>Bindungsenergie pro Nukleon</vt:lpstr>
      <vt:lpstr>Gleichgewichtsreaktionen in der Teilchenphysik</vt:lpstr>
      <vt:lpstr>Die Information steckt im „Licht“</vt:lpstr>
      <vt:lpstr>K-alpha Eisenlinie in Akkretionsscheiben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Oliver Schwarz</dc:creator>
  <cp:lastModifiedBy>Oliver Schwarz</cp:lastModifiedBy>
  <cp:revision>45</cp:revision>
  <dcterms:created xsi:type="dcterms:W3CDTF">2014-09-15T11:53:58Z</dcterms:created>
  <dcterms:modified xsi:type="dcterms:W3CDTF">2014-09-26T07:16:32Z</dcterms:modified>
</cp:coreProperties>
</file>