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unknown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1"/>
  </p:notesMasterIdLst>
  <p:sldIdLst>
    <p:sldId id="256" r:id="rId2"/>
    <p:sldId id="261" r:id="rId3"/>
    <p:sldId id="343" r:id="rId4"/>
    <p:sldId id="346" r:id="rId5"/>
    <p:sldId id="305" r:id="rId6"/>
    <p:sldId id="328" r:id="rId7"/>
    <p:sldId id="341" r:id="rId8"/>
    <p:sldId id="329" r:id="rId9"/>
    <p:sldId id="264" r:id="rId10"/>
    <p:sldId id="307" r:id="rId11"/>
    <p:sldId id="377" r:id="rId12"/>
    <p:sldId id="349" r:id="rId13"/>
    <p:sldId id="325" r:id="rId14"/>
    <p:sldId id="266" r:id="rId15"/>
    <p:sldId id="306" r:id="rId16"/>
    <p:sldId id="321" r:id="rId17"/>
    <p:sldId id="336" r:id="rId18"/>
    <p:sldId id="274" r:id="rId19"/>
    <p:sldId id="380" r:id="rId20"/>
    <p:sldId id="308" r:id="rId21"/>
    <p:sldId id="393" r:id="rId22"/>
    <p:sldId id="381" r:id="rId23"/>
    <p:sldId id="394" r:id="rId24"/>
    <p:sldId id="392" r:id="rId25"/>
    <p:sldId id="379" r:id="rId26"/>
    <p:sldId id="283" r:id="rId27"/>
    <p:sldId id="284" r:id="rId28"/>
    <p:sldId id="385" r:id="rId29"/>
    <p:sldId id="386" r:id="rId30"/>
    <p:sldId id="387" r:id="rId31"/>
    <p:sldId id="388" r:id="rId32"/>
    <p:sldId id="389" r:id="rId33"/>
    <p:sldId id="390" r:id="rId34"/>
    <p:sldId id="391" r:id="rId35"/>
    <p:sldId id="362" r:id="rId36"/>
    <p:sldId id="294" r:id="rId37"/>
    <p:sldId id="295" r:id="rId38"/>
    <p:sldId id="313" r:id="rId39"/>
    <p:sldId id="327" r:id="rId40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E94E"/>
    <a:srgbClr val="CCEBFF"/>
    <a:srgbClr val="00F400"/>
    <a:srgbClr val="80583C"/>
    <a:srgbClr val="FF9E66"/>
    <a:srgbClr val="CC99FF"/>
    <a:srgbClr val="FF99FF"/>
    <a:srgbClr val="9999FF"/>
    <a:srgbClr val="99CC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71" autoAdjust="0"/>
    <p:restoredTop sz="94660"/>
  </p:normalViewPr>
  <p:slideViewPr>
    <p:cSldViewPr>
      <p:cViewPr varScale="1">
        <p:scale>
          <a:sx n="103" d="100"/>
          <a:sy n="103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DD9683B-39BE-4C21-9C75-94E271344C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77964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9683B-39BE-4C21-9C75-94E271344C0C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965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Credits</a:t>
            </a:r>
            <a:r>
              <a:rPr lang="de-DE" dirty="0" smtClean="0"/>
              <a:t>: Tasse unbek., Mond NASA, Sonne SOHO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9683B-39BE-4C21-9C75-94E271344C0C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097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9683B-39BE-4C21-9C75-94E271344C0C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6354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Schwerste Massenregion</a:t>
            </a:r>
            <a:r>
              <a:rPr lang="de-DE" baseline="0" dirty="0" smtClean="0"/>
              <a:t> aktualisiert nach Janka, SN-Buch, Abb. </a:t>
            </a:r>
            <a:r>
              <a:rPr lang="de-DE" dirty="0" smtClean="0"/>
              <a:t>2.8, S. 49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9683B-39BE-4C21-9C75-94E271344C0C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7189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Sie sind das beste Publikum, das ich </a:t>
            </a:r>
            <a:r>
              <a:rPr lang="de-DE" sz="1200" u="sng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heute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hatte.</a:t>
            </a:r>
          </a:p>
          <a:p>
            <a:r>
              <a:rPr lang="de-DE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Wenn ich die Wahl hätte zwischen Ihnen und einer Weltreise, würde ich Ihnen </a:t>
            </a:r>
            <a:r>
              <a:rPr lang="de-DE" sz="1200" u="sng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eine Karte schreiben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9683B-39BE-4C21-9C75-94E271344C0C}" type="slidenum">
              <a:rPr lang="de-DE" smtClean="0"/>
              <a:pPr>
                <a:defRPr/>
              </a:pPr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2183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el, Text und Medien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Medienplatzhalter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de-DE" noProof="0" smtClean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‹Nr.›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99FF"/>
            </a:gs>
            <a:gs pos="100000">
              <a:srgbClr val="0000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5536" y="6245225"/>
            <a:ext cx="604812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Universe, München</a:t>
            </a:r>
            <a:endParaRPr lang="de-DE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55AA1F3A-24CE-41CA-8159-8E0BF99F61DC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 thruBlk="1"/>
  </p:transition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6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66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66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66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66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0066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0066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0066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bg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30.png"/><Relationship Id="rId4" Type="http://schemas.openxmlformats.org/officeDocument/2006/relationships/hyperlink" Target="http://www.eso.org/public/news/eso1151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5" Type="http://schemas.openxmlformats.org/officeDocument/2006/relationships/image" Target="../media/image31.png"/><Relationship Id="rId4" Type="http://schemas.openxmlformats.org/officeDocument/2006/relationships/hyperlink" Target="http://www.eso.org/public/news/eso1151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gif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470025"/>
          </a:xfrm>
        </p:spPr>
        <p:txBody>
          <a:bodyPr/>
          <a:lstStyle/>
          <a:p>
            <a:pPr eaLnBrk="1" hangingPunct="1"/>
            <a:r>
              <a:rPr lang="de-DE" sz="6000" smtClean="0">
                <a:solidFill>
                  <a:schemeClr val="bg1"/>
                </a:solidFill>
              </a:rPr>
              <a:t>Schwarze Löcher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5373216"/>
            <a:ext cx="6552728" cy="1152128"/>
          </a:xfrm>
        </p:spPr>
        <p:txBody>
          <a:bodyPr/>
          <a:lstStyle/>
          <a:p>
            <a:pPr algn="l" eaLnBrk="1" hangingPunct="1"/>
            <a:r>
              <a:rPr lang="de-DE" sz="2800" b="1" dirty="0" smtClean="0">
                <a:solidFill>
                  <a:schemeClr val="accent1"/>
                </a:solidFill>
              </a:rPr>
              <a:t>Andreas Müller</a:t>
            </a:r>
          </a:p>
          <a:p>
            <a:pPr algn="l" eaLnBrk="1" hangingPunct="1"/>
            <a:r>
              <a:rPr lang="de-DE" sz="2000" i="1" dirty="0" smtClean="0"/>
              <a:t>Exzellenzcluster Universe, TU München, Garching</a:t>
            </a:r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0" y="792163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4000" b="1" dirty="0">
                <a:solidFill>
                  <a:srgbClr val="99CCFF"/>
                </a:solidFill>
              </a:rPr>
              <a:t>u</a:t>
            </a:r>
            <a:r>
              <a:rPr lang="de-DE" sz="4000" b="1" dirty="0" smtClean="0">
                <a:solidFill>
                  <a:srgbClr val="99CCFF"/>
                </a:solidFill>
              </a:rPr>
              <a:t>nd Quasare in aktiven Galaxien</a:t>
            </a:r>
            <a:endParaRPr lang="de-DE" sz="4000" b="1" dirty="0">
              <a:solidFill>
                <a:srgbClr val="99CCFF"/>
              </a:solidFill>
            </a:endParaRPr>
          </a:p>
        </p:txBody>
      </p:sp>
      <p:pic>
        <p:nvPicPr>
          <p:cNvPr id="2053" name="Grafik 5" descr="EXC-Logo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243445"/>
            <a:ext cx="1368152" cy="1425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bluesun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3" t="7592" r="23147" b="7945"/>
          <a:stretch/>
        </p:blipFill>
        <p:spPr>
          <a:xfrm>
            <a:off x="1296269" y="4005064"/>
            <a:ext cx="2298285" cy="2252615"/>
          </a:xfrm>
          <a:prstGeom prst="ellipse">
            <a:avLst/>
          </a:prstGeom>
        </p:spPr>
      </p:pic>
      <p:pic>
        <p:nvPicPr>
          <p:cNvPr id="4" name="Bild 3" descr="Crab_nebula_HST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077849"/>
            <a:ext cx="2158256" cy="2146611"/>
          </a:xfrm>
          <a:prstGeom prst="roundRect">
            <a:avLst/>
          </a:prstGeom>
        </p:spPr>
      </p:pic>
      <p:pic>
        <p:nvPicPr>
          <p:cNvPr id="2" name="Bild 1" descr="HelixNebula_NGC7293_Composite_HST+CTIO_2004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2" t="12345" r="10837" b="12262"/>
          <a:stretch/>
        </p:blipFill>
        <p:spPr>
          <a:xfrm>
            <a:off x="7092280" y="1844824"/>
            <a:ext cx="1677631" cy="1611434"/>
          </a:xfrm>
          <a:prstGeom prst="ellipse">
            <a:avLst/>
          </a:prstGeom>
        </p:spPr>
      </p:pic>
      <p:sp>
        <p:nvSpPr>
          <p:cNvPr id="15362" name="Foliennummernplatzhalter 5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7942CA6D-2BF1-466A-A795-00BDA811D42E}" type="slidenum">
              <a:rPr lang="de-DE" smtClean="0"/>
              <a:pPr/>
              <a:t>10</a:t>
            </a:fld>
            <a:endParaRPr lang="de-DE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de-DE" sz="4000" smtClean="0"/>
              <a:t>Was wird aus einem Stern?</a:t>
            </a:r>
          </a:p>
        </p:txBody>
      </p:sp>
      <p:cxnSp>
        <p:nvCxnSpPr>
          <p:cNvPr id="15366" name="AutoShape 3"/>
          <p:cNvCxnSpPr>
            <a:cxnSpLocks noChangeShapeType="1"/>
          </p:cNvCxnSpPr>
          <p:nvPr/>
        </p:nvCxnSpPr>
        <p:spPr bwMode="auto">
          <a:xfrm>
            <a:off x="4152900" y="129540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20" name="AutoShape 10"/>
          <p:cNvSpPr>
            <a:spLocks/>
          </p:cNvSpPr>
          <p:nvPr/>
        </p:nvSpPr>
        <p:spPr bwMode="auto">
          <a:xfrm rot="10800000">
            <a:off x="6372225" y="4005263"/>
            <a:ext cx="287338" cy="2374900"/>
          </a:xfrm>
          <a:prstGeom prst="rightBrace">
            <a:avLst>
              <a:gd name="adj1" fmla="val 68876"/>
              <a:gd name="adj2" fmla="val 50000"/>
            </a:avLst>
          </a:pr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539750" y="1341438"/>
            <a:ext cx="2447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  <a:latin typeface="Xerox Sans Serif Wide" pitchFamily="34" charset="0"/>
              </a:rPr>
              <a:t>Brauner Zwerg</a:t>
            </a:r>
          </a:p>
        </p:txBody>
      </p:sp>
      <p:sp>
        <p:nvSpPr>
          <p:cNvPr id="23" name="Oval 16"/>
          <p:cNvSpPr>
            <a:spLocks noChangeArrowheads="1"/>
          </p:cNvSpPr>
          <p:nvPr/>
        </p:nvSpPr>
        <p:spPr bwMode="auto">
          <a:xfrm>
            <a:off x="8027988" y="1125538"/>
            <a:ext cx="73025" cy="71437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4" name="Freeform 17"/>
          <p:cNvSpPr>
            <a:spLocks/>
          </p:cNvSpPr>
          <p:nvPr/>
        </p:nvSpPr>
        <p:spPr bwMode="auto">
          <a:xfrm>
            <a:off x="1908175" y="1125538"/>
            <a:ext cx="5975350" cy="3175"/>
          </a:xfrm>
          <a:custGeom>
            <a:avLst/>
            <a:gdLst>
              <a:gd name="T0" fmla="*/ 0 w 3764"/>
              <a:gd name="T1" fmla="*/ 2147483647 h 2"/>
              <a:gd name="T2" fmla="*/ 2147483647 w 3764"/>
              <a:gd name="T3" fmla="*/ 0 h 2"/>
              <a:gd name="T4" fmla="*/ 0 60000 65536"/>
              <a:gd name="T5" fmla="*/ 0 60000 65536"/>
              <a:gd name="T6" fmla="*/ 0 w 3764"/>
              <a:gd name="T7" fmla="*/ 0 h 2"/>
              <a:gd name="T8" fmla="*/ 3764 w 3764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764" h="2">
                <a:moveTo>
                  <a:pt x="0" y="2"/>
                </a:moveTo>
                <a:lnTo>
                  <a:pt x="3764" y="0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 type="stealth" w="med" len="lg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3348038" y="1484313"/>
            <a:ext cx="2303462" cy="2232025"/>
          </a:xfrm>
          <a:prstGeom prst="ellipse">
            <a:avLst/>
          </a:prstGeom>
          <a:gradFill rotWithShape="1">
            <a:gsLst>
              <a:gs pos="0">
                <a:srgbClr val="FF9933"/>
              </a:gs>
              <a:gs pos="100000">
                <a:srgbClr val="FF3300"/>
              </a:gs>
            </a:gsLst>
            <a:lin ang="5400000" scaled="1"/>
          </a:gradFill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7" name="Freeform 20"/>
          <p:cNvSpPr>
            <a:spLocks/>
          </p:cNvSpPr>
          <p:nvPr/>
        </p:nvSpPr>
        <p:spPr bwMode="auto">
          <a:xfrm>
            <a:off x="2400300" y="2641600"/>
            <a:ext cx="800100" cy="1588"/>
          </a:xfrm>
          <a:custGeom>
            <a:avLst/>
            <a:gdLst>
              <a:gd name="T0" fmla="*/ 0 w 504"/>
              <a:gd name="T1" fmla="*/ 0 h 1"/>
              <a:gd name="T2" fmla="*/ 2147483647 w 504"/>
              <a:gd name="T3" fmla="*/ 0 h 1"/>
              <a:gd name="T4" fmla="*/ 0 60000 65536"/>
              <a:gd name="T5" fmla="*/ 0 60000 65536"/>
              <a:gd name="T6" fmla="*/ 0 w 504"/>
              <a:gd name="T7" fmla="*/ 0 h 1"/>
              <a:gd name="T8" fmla="*/ 504 w 504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04" h="1">
                <a:moveTo>
                  <a:pt x="0" y="0"/>
                </a:moveTo>
                <a:lnTo>
                  <a:pt x="504" y="0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 type="stealth" w="med" len="lg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28" name="Freeform 21"/>
          <p:cNvSpPr>
            <a:spLocks/>
          </p:cNvSpPr>
          <p:nvPr/>
        </p:nvSpPr>
        <p:spPr bwMode="auto">
          <a:xfrm>
            <a:off x="5867400" y="2636838"/>
            <a:ext cx="1069975" cy="1587"/>
          </a:xfrm>
          <a:custGeom>
            <a:avLst/>
            <a:gdLst>
              <a:gd name="T0" fmla="*/ 0 w 674"/>
              <a:gd name="T1" fmla="*/ 0 h 1"/>
              <a:gd name="T2" fmla="*/ 2147483647 w 674"/>
              <a:gd name="T3" fmla="*/ 0 h 1"/>
              <a:gd name="T4" fmla="*/ 0 60000 65536"/>
              <a:gd name="T5" fmla="*/ 0 60000 65536"/>
              <a:gd name="T6" fmla="*/ 0 w 674"/>
              <a:gd name="T7" fmla="*/ 0 h 1"/>
              <a:gd name="T8" fmla="*/ 674 w 674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74" h="1">
                <a:moveTo>
                  <a:pt x="0" y="0"/>
                </a:moveTo>
                <a:lnTo>
                  <a:pt x="674" y="0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 type="stealth" w="med" len="lg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29" name="Oval 22"/>
          <p:cNvSpPr>
            <a:spLocks noChangeArrowheads="1"/>
          </p:cNvSpPr>
          <p:nvPr/>
        </p:nvSpPr>
        <p:spPr bwMode="auto">
          <a:xfrm>
            <a:off x="7884368" y="2636838"/>
            <a:ext cx="71438" cy="73025"/>
          </a:xfrm>
          <a:prstGeom prst="ellipse">
            <a:avLst/>
          </a:prstGeom>
          <a:solidFill>
            <a:schemeClr val="bg1"/>
          </a:solidFill>
          <a:ln w="635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539750" y="3213100"/>
            <a:ext cx="24479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  <a:latin typeface="Xerox Sans Serif Wide" pitchFamily="34" charset="0"/>
              </a:rPr>
              <a:t>massearmer Stern</a:t>
            </a:r>
          </a:p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  <a:latin typeface="Xerox Sans Serif Wide" pitchFamily="34" charset="0"/>
              </a:rPr>
              <a:t>(Sonne)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876603" y="1340768"/>
            <a:ext cx="2447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 dirty="0">
                <a:solidFill>
                  <a:schemeClr val="bg1"/>
                </a:solidFill>
                <a:latin typeface="Xerox Sans Serif Wide" pitchFamily="34" charset="0"/>
              </a:rPr>
              <a:t>Schwarzer Zwerg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276600" y="3716338"/>
            <a:ext cx="24479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  <a:latin typeface="Xerox Sans Serif Wide" pitchFamily="34" charset="0"/>
              </a:rPr>
              <a:t>Roter Riese</a:t>
            </a: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6372225" y="3428926"/>
            <a:ext cx="30241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 dirty="0">
                <a:solidFill>
                  <a:schemeClr val="bg1"/>
                </a:solidFill>
                <a:latin typeface="Xerox Sans Serif Wide" pitchFamily="34" charset="0"/>
              </a:rPr>
              <a:t>Weißer Zwerg in</a:t>
            </a:r>
          </a:p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 dirty="0">
                <a:solidFill>
                  <a:schemeClr val="bg1"/>
                </a:solidFill>
                <a:latin typeface="Xerox Sans Serif Wide" pitchFamily="34" charset="0"/>
              </a:rPr>
              <a:t>Planetarischem Nebel</a:t>
            </a: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1079501" y="6237288"/>
            <a:ext cx="2808287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  <a:latin typeface="Xerox Sans Serif Wide" pitchFamily="34" charset="0"/>
              </a:rPr>
              <a:t>massereicher Stern,</a:t>
            </a:r>
          </a:p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  <a:latin typeface="Xerox Sans Serif Wide" pitchFamily="34" charset="0"/>
              </a:rPr>
              <a:t>Blauweißer Riese</a:t>
            </a:r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3707904" y="5232400"/>
            <a:ext cx="444500" cy="1588"/>
          </a:xfrm>
          <a:custGeom>
            <a:avLst/>
            <a:gdLst>
              <a:gd name="T0" fmla="*/ 0 w 280"/>
              <a:gd name="T1" fmla="*/ 0 h 1"/>
              <a:gd name="T2" fmla="*/ 2147483647 w 280"/>
              <a:gd name="T3" fmla="*/ 0 h 1"/>
              <a:gd name="T4" fmla="*/ 0 60000 65536"/>
              <a:gd name="T5" fmla="*/ 0 60000 65536"/>
              <a:gd name="T6" fmla="*/ 0 w 280"/>
              <a:gd name="T7" fmla="*/ 0 h 1"/>
              <a:gd name="T8" fmla="*/ 280 w 28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0" h="1">
                <a:moveTo>
                  <a:pt x="0" y="0"/>
                </a:moveTo>
                <a:lnTo>
                  <a:pt x="280" y="0"/>
                </a:lnTo>
              </a:path>
            </a:pathLst>
          </a:cu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 type="stealth" w="med" len="lg"/>
          </a:ln>
        </p:spPr>
        <p:txBody>
          <a:bodyPr wrap="none"/>
          <a:lstStyle/>
          <a:p>
            <a:endParaRPr lang="de-DE"/>
          </a:p>
        </p:txBody>
      </p:sp>
      <p:sp>
        <p:nvSpPr>
          <p:cNvPr id="37" name="Rectangle 37"/>
          <p:cNvSpPr>
            <a:spLocks noChangeArrowheads="1"/>
          </p:cNvSpPr>
          <p:nvPr/>
        </p:nvSpPr>
        <p:spPr bwMode="auto">
          <a:xfrm>
            <a:off x="214313" y="981075"/>
            <a:ext cx="14398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b="1" dirty="0">
                <a:solidFill>
                  <a:schemeClr val="bg1"/>
                </a:solidFill>
                <a:latin typeface="Xerox Sans Serif Wide" pitchFamily="34" charset="0"/>
              </a:rPr>
              <a:t>&lt; 0.08 M</a:t>
            </a:r>
            <a:r>
              <a:rPr lang="de-DE" b="1" baseline="-25000" dirty="0">
                <a:solidFill>
                  <a:schemeClr val="bg1"/>
                </a:solidFill>
                <a:latin typeface="Wingdings 2" pitchFamily="18" charset="2"/>
              </a:rPr>
              <a:t>8</a:t>
            </a:r>
          </a:p>
        </p:txBody>
      </p:sp>
      <p:sp>
        <p:nvSpPr>
          <p:cNvPr id="38" name="Rectangle 38"/>
          <p:cNvSpPr>
            <a:spLocks noChangeArrowheads="1"/>
          </p:cNvSpPr>
          <p:nvPr/>
        </p:nvSpPr>
        <p:spPr bwMode="auto">
          <a:xfrm>
            <a:off x="214313" y="2420938"/>
            <a:ext cx="118903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b="1">
                <a:solidFill>
                  <a:schemeClr val="bg1"/>
                </a:solidFill>
                <a:latin typeface="Xerox Sans Serif Wide" pitchFamily="34" charset="0"/>
              </a:rPr>
              <a:t>~ 1 M</a:t>
            </a:r>
            <a:r>
              <a:rPr lang="de-DE" b="1" baseline="-25000">
                <a:solidFill>
                  <a:schemeClr val="bg1"/>
                </a:solidFill>
                <a:latin typeface="Wingdings 2" pitchFamily="18" charset="2"/>
              </a:rPr>
              <a:t>8</a:t>
            </a: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-36512" y="4929188"/>
            <a:ext cx="15128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b="1" dirty="0">
                <a:solidFill>
                  <a:schemeClr val="bg1"/>
                </a:solidFill>
                <a:latin typeface="Xerox Sans Serif Wide" pitchFamily="34" charset="0"/>
              </a:rPr>
              <a:t>8</a:t>
            </a:r>
            <a:r>
              <a:rPr lang="de-DE" b="1" dirty="0" smtClean="0">
                <a:solidFill>
                  <a:schemeClr val="bg1"/>
                </a:solidFill>
                <a:latin typeface="Xerox Sans Serif Wide" pitchFamily="34" charset="0"/>
              </a:rPr>
              <a:t>-150 </a:t>
            </a:r>
            <a:r>
              <a:rPr lang="de-DE" b="1" dirty="0">
                <a:solidFill>
                  <a:schemeClr val="bg1"/>
                </a:solidFill>
                <a:latin typeface="Xerox Sans Serif Wide" pitchFamily="34" charset="0"/>
              </a:rPr>
              <a:t>M</a:t>
            </a:r>
            <a:r>
              <a:rPr lang="de-DE" b="1" baseline="-25000" dirty="0">
                <a:solidFill>
                  <a:schemeClr val="bg1"/>
                </a:solidFill>
                <a:latin typeface="Wingdings 2" pitchFamily="18" charset="2"/>
              </a:rPr>
              <a:t>8</a:t>
            </a:r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7956550" y="4076700"/>
            <a:ext cx="73025" cy="71438"/>
          </a:xfrm>
          <a:prstGeom prst="ellipse">
            <a:avLst/>
          </a:prstGeom>
          <a:solidFill>
            <a:srgbClr val="800000"/>
          </a:solidFill>
          <a:ln w="63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41" name="Rectangle 41"/>
          <p:cNvSpPr>
            <a:spLocks noChangeArrowheads="1"/>
          </p:cNvSpPr>
          <p:nvPr/>
        </p:nvSpPr>
        <p:spPr bwMode="auto">
          <a:xfrm>
            <a:off x="6696075" y="4221163"/>
            <a:ext cx="2447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  <a:latin typeface="Xerox Sans Serif Wide" pitchFamily="34" charset="0"/>
              </a:rPr>
              <a:t>Neutronenstern</a:t>
            </a:r>
          </a:p>
        </p:txBody>
      </p:sp>
      <p:sp>
        <p:nvSpPr>
          <p:cNvPr id="42" name="Oval 42"/>
          <p:cNvSpPr>
            <a:spLocks noChangeArrowheads="1"/>
          </p:cNvSpPr>
          <p:nvPr/>
        </p:nvSpPr>
        <p:spPr bwMode="auto">
          <a:xfrm>
            <a:off x="7956550" y="4868863"/>
            <a:ext cx="73025" cy="71437"/>
          </a:xfrm>
          <a:prstGeom prst="ellipse">
            <a:avLst/>
          </a:prstGeom>
          <a:solidFill>
            <a:schemeClr val="tx1"/>
          </a:solidFill>
          <a:ln w="6350">
            <a:noFill/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43" name="Rectangle 43"/>
          <p:cNvSpPr>
            <a:spLocks noChangeArrowheads="1"/>
          </p:cNvSpPr>
          <p:nvPr/>
        </p:nvSpPr>
        <p:spPr bwMode="auto">
          <a:xfrm>
            <a:off x="6696075" y="5013325"/>
            <a:ext cx="2447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  <a:latin typeface="Xerox Sans Serif Wide" pitchFamily="34" charset="0"/>
              </a:rPr>
              <a:t>Schwarzes Loch</a:t>
            </a:r>
          </a:p>
        </p:txBody>
      </p:sp>
      <p:sp>
        <p:nvSpPr>
          <p:cNvPr id="44" name="Rectangle 45"/>
          <p:cNvSpPr>
            <a:spLocks noChangeArrowheads="1"/>
          </p:cNvSpPr>
          <p:nvPr/>
        </p:nvSpPr>
        <p:spPr bwMode="auto">
          <a:xfrm>
            <a:off x="6696075" y="5805488"/>
            <a:ext cx="2447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  <a:latin typeface="Xerox Sans Serif Wide" pitchFamily="34" charset="0"/>
              </a:rPr>
              <a:t>nichts übrig</a:t>
            </a:r>
          </a:p>
        </p:txBody>
      </p:sp>
      <p:sp>
        <p:nvSpPr>
          <p:cNvPr id="45" name="Rectangle 46"/>
          <p:cNvSpPr>
            <a:spLocks noChangeArrowheads="1"/>
          </p:cNvSpPr>
          <p:nvPr/>
        </p:nvSpPr>
        <p:spPr bwMode="auto">
          <a:xfrm>
            <a:off x="3995936" y="6309320"/>
            <a:ext cx="24479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600" dirty="0">
                <a:solidFill>
                  <a:schemeClr val="bg1"/>
                </a:solidFill>
                <a:latin typeface="Xerox Sans Serif Wide" pitchFamily="34" charset="0"/>
              </a:rPr>
              <a:t>Sternexplosion</a:t>
            </a:r>
          </a:p>
        </p:txBody>
      </p:sp>
      <p:pic>
        <p:nvPicPr>
          <p:cNvPr id="3" name="Bild 2" descr="Sun_NASA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7" t="2182" r="15097" b="2337"/>
          <a:stretch/>
        </p:blipFill>
        <p:spPr>
          <a:xfrm>
            <a:off x="1224753" y="2132856"/>
            <a:ext cx="1042991" cy="1026844"/>
          </a:xfrm>
          <a:prstGeom prst="ellipse">
            <a:avLst/>
          </a:prstGeom>
        </p:spPr>
      </p:pic>
      <p:pic>
        <p:nvPicPr>
          <p:cNvPr id="6" name="Bild 5" descr="Jupiter_by_Cassini-Huygens_NASA-JPL-2000.jp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8" t="4409" r="3519" b="4326"/>
          <a:stretch/>
        </p:blipFill>
        <p:spPr>
          <a:xfrm>
            <a:off x="1547664" y="980728"/>
            <a:ext cx="302683" cy="288031"/>
          </a:xfrm>
          <a:prstGeom prst="ellipse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"/>
                            </p:stCondLst>
                            <p:childTnLst>
                              <p:par>
                                <p:cTn id="8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500"/>
                            </p:stCondLst>
                            <p:childTnLst>
                              <p:par>
                                <p:cTn id="1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utoUpdateAnimBg="0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utoUpdateAnimBg="0"/>
      <p:bldP spid="31" grpId="0" autoUpdateAnimBg="0"/>
      <p:bldP spid="32" grpId="0" autoUpdateAnimBg="0"/>
      <p:bldP spid="33" grpId="0" autoUpdateAnimBg="0"/>
      <p:bldP spid="35" grpId="0" autoUpdateAnimBg="0"/>
      <p:bldP spid="36" grpId="0" animBg="1"/>
      <p:bldP spid="37" grpId="0" autoUpdateAnimBg="0"/>
      <p:bldP spid="38" grpId="0" autoUpdateAnimBg="0"/>
      <p:bldP spid="39" grpId="0" autoUpdateAnimBg="0"/>
      <p:bldP spid="40" grpId="0" animBg="1"/>
      <p:bldP spid="41" grpId="0" autoUpdateAnimBg="0"/>
      <p:bldP spid="42" grpId="0" animBg="1"/>
      <p:bldP spid="43" grpId="0" autoUpdateAnimBg="0"/>
      <p:bldP spid="44" grpId="0" autoUpdateAnimBg="0"/>
      <p:bldP spid="4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de-DE" sz="4000" smtClean="0"/>
              <a:t>Massenskala Schwarzer Löcher</a:t>
            </a:r>
          </a:p>
        </p:txBody>
      </p:sp>
      <p:pic>
        <p:nvPicPr>
          <p:cNvPr id="59395" name="Picture 3" descr="M80-GlobClust-199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3800" y="2205038"/>
            <a:ext cx="1731963" cy="1730375"/>
          </a:xfrm>
          <a:noFill/>
        </p:spPr>
      </p:pic>
      <p:pic>
        <p:nvPicPr>
          <p:cNvPr id="59396" name="Picture 4" descr="M8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162800" y="4797425"/>
            <a:ext cx="1416050" cy="1477963"/>
          </a:xfrm>
          <a:noFill/>
        </p:spPr>
      </p:pic>
      <p:pic>
        <p:nvPicPr>
          <p:cNvPr id="59397" name="Picture 5" descr="QSO-3C273-Martel20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4797425"/>
            <a:ext cx="1325563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539750" y="2852738"/>
            <a:ext cx="2160588" cy="641350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</a:rPr>
              <a:t>primordial (urzeitlich):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rgbClr val="FF7C80"/>
                </a:solidFill>
              </a:rPr>
              <a:t>10</a:t>
            </a:r>
            <a:r>
              <a:rPr lang="de-DE" sz="1600" baseline="30000">
                <a:solidFill>
                  <a:srgbClr val="FF7C80"/>
                </a:solidFill>
              </a:rPr>
              <a:t>18</a:t>
            </a:r>
            <a:r>
              <a:rPr lang="de-DE" sz="1600">
                <a:solidFill>
                  <a:srgbClr val="FF7C80"/>
                </a:solidFill>
              </a:rPr>
              <a:t> g ~ Bergmassiv</a:t>
            </a: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539750" y="4292600"/>
            <a:ext cx="1944688" cy="641350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</a:rPr>
              <a:t>stellar (sternartig):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rgbClr val="FF7C80"/>
                </a:solidFill>
              </a:rPr>
              <a:t>3…100 M</a:t>
            </a:r>
            <a:r>
              <a:rPr lang="de-DE" sz="1600" baseline="-25000">
                <a:solidFill>
                  <a:srgbClr val="FF7C80"/>
                </a:solidFill>
                <a:latin typeface="Wingdings 2" pitchFamily="18" charset="2"/>
              </a:rPr>
              <a:t>8</a:t>
            </a: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6588125" y="1484313"/>
            <a:ext cx="2022475" cy="641350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1600" dirty="0">
                <a:solidFill>
                  <a:schemeClr val="bg1"/>
                </a:solidFill>
              </a:rPr>
              <a:t>mittelschwer:</a:t>
            </a:r>
          </a:p>
          <a:p>
            <a:pPr marL="342900" indent="-342900" algn="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1600" dirty="0">
                <a:solidFill>
                  <a:srgbClr val="FF7C80"/>
                </a:solidFill>
              </a:rPr>
              <a:t>100…1000 000 M</a:t>
            </a:r>
            <a:r>
              <a:rPr lang="de-DE" sz="1600" baseline="-25000" dirty="0">
                <a:solidFill>
                  <a:srgbClr val="FF7C80"/>
                </a:solidFill>
                <a:latin typeface="Wingdings 2" pitchFamily="18" charset="2"/>
              </a:rPr>
              <a:t>8</a:t>
            </a:r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5580063" y="4076700"/>
            <a:ext cx="3030537" cy="641350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</a:rPr>
              <a:t>supermassereich:</a:t>
            </a:r>
          </a:p>
          <a:p>
            <a:pPr marL="342900" indent="-342900" algn="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rgbClr val="FF7C80"/>
                </a:solidFill>
              </a:rPr>
              <a:t>1000 000…10 000 000 000 M</a:t>
            </a:r>
            <a:r>
              <a:rPr lang="de-DE" sz="1600" baseline="-25000">
                <a:solidFill>
                  <a:srgbClr val="FF7C80"/>
                </a:solidFill>
                <a:latin typeface="Wingdings 2" pitchFamily="18" charset="2"/>
              </a:rPr>
              <a:t>8</a:t>
            </a:r>
          </a:p>
        </p:txBody>
      </p:sp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539750" y="1412875"/>
            <a:ext cx="2376488" cy="641350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chemeClr val="bg1"/>
                </a:solidFill>
              </a:rPr>
              <a:t>TeV (teilchenartig):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1600">
                <a:solidFill>
                  <a:srgbClr val="FF7C80"/>
                </a:solidFill>
              </a:rPr>
              <a:t>1000 Protonen ~ 10</a:t>
            </a:r>
            <a:r>
              <a:rPr lang="de-DE" sz="1600" baseline="30000">
                <a:solidFill>
                  <a:srgbClr val="FF7C80"/>
                </a:solidFill>
              </a:rPr>
              <a:t>-21</a:t>
            </a:r>
            <a:r>
              <a:rPr lang="de-DE" sz="1600">
                <a:solidFill>
                  <a:srgbClr val="FF7C80"/>
                </a:solidFill>
              </a:rPr>
              <a:t> g</a:t>
            </a:r>
          </a:p>
        </p:txBody>
      </p:sp>
      <p:pic>
        <p:nvPicPr>
          <p:cNvPr id="59403" name="Picture 11" descr="M83big_prin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0200" y="4797425"/>
            <a:ext cx="1477963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3711773" y="980728"/>
            <a:ext cx="4892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Font typeface="Wingdings" pitchFamily="2" charset="2"/>
              <a:buNone/>
              <a:tabLst>
                <a:tab pos="1238250" algn="l"/>
                <a:tab pos="5048250" algn="l"/>
                <a:tab pos="7239000" algn="l"/>
              </a:tabLst>
            </a:pPr>
            <a:r>
              <a:rPr lang="de-DE" sz="1400" i="1" dirty="0">
                <a:solidFill>
                  <a:srgbClr val="FFFF66"/>
                </a:solidFill>
              </a:rPr>
              <a:t>Bilder: Chandra und Hubble Weltraumteleskope, NASA</a:t>
            </a:r>
          </a:p>
        </p:txBody>
      </p:sp>
      <p:pic>
        <p:nvPicPr>
          <p:cNvPr id="59405" name="Picture 13" descr="XTE-J1118+480Chandr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575" y="5084763"/>
            <a:ext cx="1368425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1619250" y="2060575"/>
            <a:ext cx="64928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440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1619250" y="3500438"/>
            <a:ext cx="6492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440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59408" name="Picture 16" descr="SS433-Chandr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51050" y="5084763"/>
            <a:ext cx="1655763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9" name="Picture 17" descr="M74+ULX"/>
          <p:cNvPicPr>
            <a:picLocks noGrp="1" noChangeAspect="1" noChangeArrowheads="1"/>
          </p:cNvPicPr>
          <p:nvPr>
            <p:ph sz="half" idx="1"/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6870700" y="2205038"/>
            <a:ext cx="1722438" cy="1719262"/>
          </a:xfrm>
          <a:noFill/>
        </p:spPr>
      </p:pic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4500563" y="2636838"/>
            <a:ext cx="4318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de-DE" sz="280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9411" name="CGAddIn 1"/>
          <p:cNvSpPr>
            <a:spLocks noChangeArrowheads="1"/>
          </p:cNvSpPr>
          <p:nvPr/>
        </p:nvSpPr>
        <p:spPr bwMode="auto">
          <a:xfrm>
            <a:off x="-12700" y="-12700"/>
            <a:ext cx="38100" cy="25400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539750" y="4292600"/>
            <a:ext cx="1944688" cy="6492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5580063" y="4076700"/>
            <a:ext cx="3024187" cy="6492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11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946385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 animBg="1"/>
      <p:bldP spid="59399" grpId="0" animBg="1"/>
      <p:bldP spid="59400" grpId="0" animBg="1"/>
      <p:bldP spid="59401" grpId="0" animBg="1"/>
      <p:bldP spid="59402" grpId="0" animBg="1"/>
      <p:bldP spid="59404" grpId="0"/>
      <p:bldP spid="59406" grpId="0"/>
      <p:bldP spid="59407" grpId="0"/>
      <p:bldP spid="59410" grpId="0"/>
      <p:bldP spid="59411" grpId="0" animBg="1"/>
      <p:bldP spid="59412" grpId="0" animBg="1"/>
      <p:bldP spid="594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Datumsplatzhalter 4"/>
          <p:cNvSpPr>
            <a:spLocks noGrp="1"/>
          </p:cNvSpPr>
          <p:nvPr>
            <p:ph type="dt" sz="quarter" idx="4294967295"/>
          </p:nvPr>
        </p:nvSpPr>
        <p:spPr bwMode="auto">
          <a:xfrm>
            <a:off x="142875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de-DE"/>
              <a:t>Juni 2007</a:t>
            </a:r>
          </a:p>
        </p:txBody>
      </p:sp>
      <p:sp>
        <p:nvSpPr>
          <p:cNvPr id="5123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noFill/>
        </p:spPr>
        <p:txBody>
          <a:bodyPr/>
          <a:lstStyle/>
          <a:p>
            <a:r>
              <a:rPr lang="de-DE" b="1" smtClean="0"/>
              <a:t>Andreas Müller</a:t>
            </a:r>
          </a:p>
          <a:p>
            <a:r>
              <a:rPr lang="de-DE" sz="1000" smtClean="0"/>
              <a:t>Max-Planck-Institut für extraterrestrische Physik, Garching</a:t>
            </a:r>
          </a:p>
        </p:txBody>
      </p:sp>
      <p:sp>
        <p:nvSpPr>
          <p:cNvPr id="5124" name="Foliennummernplatzhalter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E8600108-F805-4CB6-9046-44F76880045E}" type="slidenum">
              <a:rPr lang="de-DE" smtClean="0"/>
              <a:pPr/>
              <a:t>12</a:t>
            </a:fld>
            <a:endParaRPr lang="de-DE" smtClean="0"/>
          </a:p>
        </p:txBody>
      </p:sp>
      <p:pic>
        <p:nvPicPr>
          <p:cNvPr id="5125" name="Picture 2" descr="bhdiskBIG-title-blau-DIN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825500" y="0"/>
            <a:ext cx="9972675" cy="6864350"/>
          </a:xfrm>
          <a:noFill/>
        </p:spPr>
      </p:pic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3203575" y="2349500"/>
            <a:ext cx="5133975" cy="1871663"/>
          </a:xfrm>
        </p:spPr>
        <p:txBody>
          <a:bodyPr/>
          <a:lstStyle/>
          <a:p>
            <a:pPr algn="r" eaLnBrk="1" hangingPunct="1"/>
            <a:r>
              <a:rPr lang="de-DE" sz="7200" dirty="0" smtClean="0">
                <a:solidFill>
                  <a:schemeClr val="bg1"/>
                </a:solidFill>
              </a:rPr>
              <a:t>S</a:t>
            </a:r>
            <a:r>
              <a:rPr lang="de-DE" sz="4000" dirty="0" smtClean="0">
                <a:solidFill>
                  <a:srgbClr val="6666FF"/>
                </a:solidFill>
              </a:rPr>
              <a:t>cheiben um</a:t>
            </a:r>
            <a:r>
              <a:rPr lang="de-DE" dirty="0" smtClean="0">
                <a:solidFill>
                  <a:srgbClr val="6666FF"/>
                </a:solidFill>
              </a:rPr>
              <a:t/>
            </a:r>
            <a:br>
              <a:rPr lang="de-DE" dirty="0" smtClean="0">
                <a:solidFill>
                  <a:srgbClr val="6666FF"/>
                </a:solidFill>
              </a:rPr>
            </a:br>
            <a:r>
              <a:rPr lang="de-DE" sz="4800" b="0" dirty="0" smtClean="0">
                <a:solidFill>
                  <a:srgbClr val="6666FF"/>
                </a:solidFill>
              </a:rPr>
              <a:t>Schwarzer Löcher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5719121"/>
      </p:ext>
    </p:extLst>
  </p:cSld>
  <p:clrMapOvr>
    <a:masterClrMapping/>
  </p:clrMapOvr>
  <p:transition spd="med" advClick="0" advTm="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emdisk_i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844675"/>
            <a:ext cx="63246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3563938" y="3573463"/>
            <a:ext cx="23241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000" b="1"/>
              <a:t>Schwarzes </a:t>
            </a:r>
          </a:p>
          <a:p>
            <a:pPr algn="ctr"/>
            <a:r>
              <a:rPr lang="de-DE" sz="2000" b="1"/>
              <a:t>Loch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4211638" y="2420938"/>
            <a:ext cx="2324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>
                <a:solidFill>
                  <a:srgbClr val="66FFFF"/>
                </a:solidFill>
              </a:rPr>
              <a:t>leuchtende Gasscheibe</a:t>
            </a:r>
          </a:p>
        </p:txBody>
      </p:sp>
      <p:sp>
        <p:nvSpPr>
          <p:cNvPr id="49157" name="Arc 5"/>
          <p:cNvSpPr>
            <a:spLocks/>
          </p:cNvSpPr>
          <p:nvPr/>
        </p:nvSpPr>
        <p:spPr bwMode="auto">
          <a:xfrm rot="4200000" flipH="1" flipV="1">
            <a:off x="4057651" y="1490662"/>
            <a:ext cx="952500" cy="1508125"/>
          </a:xfrm>
          <a:custGeom>
            <a:avLst/>
            <a:gdLst>
              <a:gd name="T0" fmla="*/ 0 w 24541"/>
              <a:gd name="T1" fmla="*/ 2147483647 h 42752"/>
              <a:gd name="T2" fmla="*/ 2147483647 w 24541"/>
              <a:gd name="T3" fmla="*/ 2147483647 h 42752"/>
              <a:gd name="T4" fmla="*/ 2147483647 w 24541"/>
              <a:gd name="T5" fmla="*/ 2147483647 h 42752"/>
              <a:gd name="T6" fmla="*/ 0 60000 65536"/>
              <a:gd name="T7" fmla="*/ 0 60000 65536"/>
              <a:gd name="T8" fmla="*/ 0 60000 65536"/>
              <a:gd name="T9" fmla="*/ 0 w 24541"/>
              <a:gd name="T10" fmla="*/ 0 h 42752"/>
              <a:gd name="T11" fmla="*/ 24541 w 24541"/>
              <a:gd name="T12" fmla="*/ 42752 h 427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541" h="42752" fill="none" extrusionOk="0">
                <a:moveTo>
                  <a:pt x="0" y="201"/>
                </a:moveTo>
                <a:cubicBezTo>
                  <a:pt x="974" y="67"/>
                  <a:pt x="1957" y="-1"/>
                  <a:pt x="2941" y="0"/>
                </a:cubicBezTo>
                <a:cubicBezTo>
                  <a:pt x="14870" y="0"/>
                  <a:pt x="24541" y="9670"/>
                  <a:pt x="24541" y="21600"/>
                </a:cubicBezTo>
                <a:cubicBezTo>
                  <a:pt x="24541" y="31843"/>
                  <a:pt x="17346" y="40677"/>
                  <a:pt x="7316" y="42752"/>
                </a:cubicBezTo>
              </a:path>
              <a:path w="24541" h="42752" stroke="0" extrusionOk="0">
                <a:moveTo>
                  <a:pt x="0" y="201"/>
                </a:moveTo>
                <a:cubicBezTo>
                  <a:pt x="974" y="67"/>
                  <a:pt x="1957" y="-1"/>
                  <a:pt x="2941" y="0"/>
                </a:cubicBezTo>
                <a:cubicBezTo>
                  <a:pt x="14870" y="0"/>
                  <a:pt x="24541" y="9670"/>
                  <a:pt x="24541" y="21600"/>
                </a:cubicBezTo>
                <a:cubicBezTo>
                  <a:pt x="24541" y="31843"/>
                  <a:pt x="17346" y="40677"/>
                  <a:pt x="7316" y="42752"/>
                </a:cubicBezTo>
                <a:lnTo>
                  <a:pt x="2941" y="21600"/>
                </a:lnTo>
                <a:close/>
              </a:path>
            </a:pathLst>
          </a:custGeom>
          <a:noFill/>
          <a:ln w="19050">
            <a:solidFill>
              <a:srgbClr val="00FFFF"/>
            </a:solidFill>
            <a:round/>
            <a:headEnd type="stealth" w="med" len="med"/>
            <a:tailEnd/>
          </a:ln>
        </p:spPr>
        <p:txBody>
          <a:bodyPr vert="eaVert" wrap="none" anchor="ctr"/>
          <a:lstStyle/>
          <a:p>
            <a:endParaRPr lang="de-DE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pPr eaLnBrk="1" hangingPunct="1"/>
            <a:r>
              <a:rPr lang="de-DE" sz="4000" dirty="0" smtClean="0"/>
              <a:t>Gravitationslinse</a:t>
            </a:r>
          </a:p>
        </p:txBody>
      </p:sp>
      <p:sp>
        <p:nvSpPr>
          <p:cNvPr id="49159" name="Rectangle 7"/>
          <p:cNvSpPr>
            <a:spLocks noChangeArrowheads="1"/>
          </p:cNvSpPr>
          <p:nvPr/>
        </p:nvSpPr>
        <p:spPr bwMode="auto">
          <a:xfrm>
            <a:off x="5219700" y="5445125"/>
            <a:ext cx="320040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  <a:buFont typeface="Wingdings" pitchFamily="2" charset="2"/>
              <a:buNone/>
            </a:pPr>
            <a:r>
              <a:rPr lang="de-DE" sz="1600" i="1">
                <a:solidFill>
                  <a:schemeClr val="bg1"/>
                </a:solidFill>
              </a:rPr>
              <a:t>	Computersimulation</a:t>
            </a:r>
          </a:p>
          <a:p>
            <a:pPr marL="342900" indent="-342900" algn="r">
              <a:spcBef>
                <a:spcPct val="20000"/>
              </a:spcBef>
              <a:buFont typeface="Wingdings" pitchFamily="2" charset="2"/>
              <a:buNone/>
            </a:pPr>
            <a:r>
              <a:rPr lang="de-DE" sz="1600" i="1">
                <a:solidFill>
                  <a:schemeClr val="bg1"/>
                </a:solidFill>
              </a:rPr>
              <a:t>(A. Müller)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50825" y="1484313"/>
            <a:ext cx="2017713" cy="936625"/>
            <a:chOff x="158" y="935"/>
            <a:chExt cx="1271" cy="590"/>
          </a:xfrm>
        </p:grpSpPr>
        <p:sp>
          <p:nvSpPr>
            <p:cNvPr id="9235" name="Rectangle 10"/>
            <p:cNvSpPr>
              <a:spLocks noChangeArrowheads="1"/>
            </p:cNvSpPr>
            <p:nvPr/>
          </p:nvSpPr>
          <p:spPr bwMode="auto">
            <a:xfrm>
              <a:off x="158" y="935"/>
              <a:ext cx="1271" cy="590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9236" name="Group 11"/>
            <p:cNvGrpSpPr>
              <a:grpSpLocks/>
            </p:cNvGrpSpPr>
            <p:nvPr/>
          </p:nvGrpSpPr>
          <p:grpSpPr bwMode="auto">
            <a:xfrm>
              <a:off x="295" y="981"/>
              <a:ext cx="958" cy="414"/>
              <a:chOff x="1020" y="3294"/>
              <a:chExt cx="958" cy="414"/>
            </a:xfrm>
          </p:grpSpPr>
          <p:sp>
            <p:nvSpPr>
              <p:cNvPr id="9237" name="Oval 12"/>
              <p:cNvSpPr>
                <a:spLocks noChangeArrowheads="1"/>
              </p:cNvSpPr>
              <p:nvPr/>
            </p:nvSpPr>
            <p:spPr bwMode="auto">
              <a:xfrm>
                <a:off x="1066" y="3430"/>
                <a:ext cx="912" cy="278"/>
              </a:xfrm>
              <a:prstGeom prst="ellipse">
                <a:avLst/>
              </a:prstGeom>
              <a:solidFill>
                <a:srgbClr val="99CCFF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38" name="Arc 13"/>
              <p:cNvSpPr>
                <a:spLocks/>
              </p:cNvSpPr>
              <p:nvPr/>
            </p:nvSpPr>
            <p:spPr bwMode="auto">
              <a:xfrm rot="-10223940">
                <a:off x="1020" y="3612"/>
                <a:ext cx="318" cy="92"/>
              </a:xfrm>
              <a:custGeom>
                <a:avLst/>
                <a:gdLst>
                  <a:gd name="T0" fmla="*/ 0 w 27862"/>
                  <a:gd name="T1" fmla="*/ 0 h 21600"/>
                  <a:gd name="T2" fmla="*/ 0 w 27862"/>
                  <a:gd name="T3" fmla="*/ 0 h 21600"/>
                  <a:gd name="T4" fmla="*/ 0 w 27862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7862"/>
                  <a:gd name="T10" fmla="*/ 0 h 21600"/>
                  <a:gd name="T11" fmla="*/ 27862 w 27862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862" h="21600" fill="none" extrusionOk="0">
                    <a:moveTo>
                      <a:pt x="-1" y="927"/>
                    </a:moveTo>
                    <a:cubicBezTo>
                      <a:pt x="2030" y="312"/>
                      <a:pt x="4140" y="-1"/>
                      <a:pt x="6262" y="0"/>
                    </a:cubicBezTo>
                    <a:cubicBezTo>
                      <a:pt x="18191" y="0"/>
                      <a:pt x="27862" y="9670"/>
                      <a:pt x="27862" y="21600"/>
                    </a:cubicBezTo>
                  </a:path>
                  <a:path w="27862" h="21600" stroke="0" extrusionOk="0">
                    <a:moveTo>
                      <a:pt x="-1" y="927"/>
                    </a:moveTo>
                    <a:cubicBezTo>
                      <a:pt x="2030" y="312"/>
                      <a:pt x="4140" y="-1"/>
                      <a:pt x="6262" y="0"/>
                    </a:cubicBezTo>
                    <a:cubicBezTo>
                      <a:pt x="18191" y="0"/>
                      <a:pt x="27862" y="9670"/>
                      <a:pt x="27862" y="21600"/>
                    </a:cubicBezTo>
                    <a:lnTo>
                      <a:pt x="6262" y="21600"/>
                    </a:lnTo>
                    <a:close/>
                  </a:path>
                </a:pathLst>
              </a:custGeom>
              <a:noFill/>
              <a:ln w="15875">
                <a:solidFill>
                  <a:schemeClr val="bg1"/>
                </a:solidFill>
                <a:round/>
                <a:headEnd type="stealth" w="med" len="med"/>
                <a:tailEnd/>
              </a:ln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39" name="Oval 14"/>
              <p:cNvSpPr>
                <a:spLocks noChangeArrowheads="1"/>
              </p:cNvSpPr>
              <p:nvPr/>
            </p:nvSpPr>
            <p:spPr bwMode="auto">
              <a:xfrm>
                <a:off x="1429" y="3475"/>
                <a:ext cx="181" cy="182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240" name="Line 15"/>
              <p:cNvSpPr>
                <a:spLocks noChangeShapeType="1"/>
              </p:cNvSpPr>
              <p:nvPr/>
            </p:nvSpPr>
            <p:spPr bwMode="auto">
              <a:xfrm flipH="1" flipV="1">
                <a:off x="1059" y="3294"/>
                <a:ext cx="114" cy="243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241" name="Line 16"/>
              <p:cNvSpPr>
                <a:spLocks noChangeShapeType="1"/>
              </p:cNvSpPr>
              <p:nvPr/>
            </p:nvSpPr>
            <p:spPr bwMode="auto">
              <a:xfrm flipV="1">
                <a:off x="1173" y="3329"/>
                <a:ext cx="0" cy="208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9242" name="Line 17"/>
              <p:cNvSpPr>
                <a:spLocks noChangeShapeType="1"/>
              </p:cNvSpPr>
              <p:nvPr/>
            </p:nvSpPr>
            <p:spPr bwMode="auto">
              <a:xfrm flipH="1" flipV="1">
                <a:off x="1020" y="3468"/>
                <a:ext cx="153" cy="69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de-DE"/>
              </a:p>
            </p:txBody>
          </p:sp>
        </p:grpSp>
      </p:grpSp>
      <p:sp>
        <p:nvSpPr>
          <p:cNvPr id="49170" name="Freeform 18"/>
          <p:cNvSpPr>
            <a:spLocks/>
          </p:cNvSpPr>
          <p:nvPr/>
        </p:nvSpPr>
        <p:spPr bwMode="auto">
          <a:xfrm>
            <a:off x="6156325" y="1714500"/>
            <a:ext cx="1487488" cy="2074863"/>
          </a:xfrm>
          <a:custGeom>
            <a:avLst/>
            <a:gdLst>
              <a:gd name="T0" fmla="*/ 0 w 20022"/>
              <a:gd name="T1" fmla="*/ 2147483647 h 20583"/>
              <a:gd name="T2" fmla="*/ 2147483647 w 20022"/>
              <a:gd name="T3" fmla="*/ 0 h 20583"/>
              <a:gd name="T4" fmla="*/ 0 60000 65536"/>
              <a:gd name="T5" fmla="*/ 0 60000 65536"/>
              <a:gd name="T6" fmla="*/ 0 w 20022"/>
              <a:gd name="T7" fmla="*/ 0 h 20583"/>
              <a:gd name="T8" fmla="*/ 20022 w 20022"/>
              <a:gd name="T9" fmla="*/ 20583 h 2058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022" h="20583">
                <a:moveTo>
                  <a:pt x="0" y="20583"/>
                </a:moveTo>
                <a:lnTo>
                  <a:pt x="20022" y="0"/>
                </a:lnTo>
              </a:path>
            </a:pathLst>
          </a:cu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4000500" y="4143375"/>
            <a:ext cx="1390650" cy="1009650"/>
            <a:chOff x="2517" y="2568"/>
            <a:chExt cx="876" cy="636"/>
          </a:xfrm>
        </p:grpSpPr>
        <p:sp>
          <p:nvSpPr>
            <p:cNvPr id="9233" name="Freeform 20"/>
            <p:cNvSpPr>
              <a:spLocks/>
            </p:cNvSpPr>
            <p:nvPr/>
          </p:nvSpPr>
          <p:spPr bwMode="auto">
            <a:xfrm>
              <a:off x="2925" y="2568"/>
              <a:ext cx="468" cy="635"/>
            </a:xfrm>
            <a:custGeom>
              <a:avLst/>
              <a:gdLst>
                <a:gd name="T0" fmla="*/ 0 w 468"/>
                <a:gd name="T1" fmla="*/ 635 h 635"/>
                <a:gd name="T2" fmla="*/ 468 w 468"/>
                <a:gd name="T3" fmla="*/ 0 h 635"/>
                <a:gd name="T4" fmla="*/ 0 60000 65536"/>
                <a:gd name="T5" fmla="*/ 0 60000 65536"/>
                <a:gd name="T6" fmla="*/ 0 w 468"/>
                <a:gd name="T7" fmla="*/ 0 h 635"/>
                <a:gd name="T8" fmla="*/ 468 w 468"/>
                <a:gd name="T9" fmla="*/ 635 h 6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68" h="635">
                  <a:moveTo>
                    <a:pt x="0" y="635"/>
                  </a:moveTo>
                  <a:lnTo>
                    <a:pt x="468" y="0"/>
                  </a:lnTo>
                </a:path>
              </a:pathLst>
            </a:custGeom>
            <a:noFill/>
            <a:ln w="9525">
              <a:solidFill>
                <a:srgbClr val="777777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234" name="Freeform 21"/>
            <p:cNvSpPr>
              <a:spLocks/>
            </p:cNvSpPr>
            <p:nvPr/>
          </p:nvSpPr>
          <p:spPr bwMode="auto">
            <a:xfrm>
              <a:off x="2517" y="2614"/>
              <a:ext cx="189" cy="590"/>
            </a:xfrm>
            <a:custGeom>
              <a:avLst/>
              <a:gdLst>
                <a:gd name="T0" fmla="*/ 189 w 189"/>
                <a:gd name="T1" fmla="*/ 590 h 590"/>
                <a:gd name="T2" fmla="*/ 0 w 189"/>
                <a:gd name="T3" fmla="*/ 0 h 590"/>
                <a:gd name="T4" fmla="*/ 0 60000 65536"/>
                <a:gd name="T5" fmla="*/ 0 60000 65536"/>
                <a:gd name="T6" fmla="*/ 0 w 189"/>
                <a:gd name="T7" fmla="*/ 0 h 590"/>
                <a:gd name="T8" fmla="*/ 189 w 189"/>
                <a:gd name="T9" fmla="*/ 590 h 59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9" h="590">
                  <a:moveTo>
                    <a:pt x="189" y="590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777777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49174" name="Rectangle 22"/>
          <p:cNvSpPr>
            <a:spLocks noChangeArrowheads="1"/>
          </p:cNvSpPr>
          <p:nvPr/>
        </p:nvSpPr>
        <p:spPr bwMode="auto">
          <a:xfrm>
            <a:off x="6715125" y="1000125"/>
            <a:ext cx="2208213" cy="720725"/>
          </a:xfrm>
          <a:prstGeom prst="rect">
            <a:avLst/>
          </a:prstGeom>
          <a:solidFill>
            <a:schemeClr val="tx2">
              <a:alpha val="39999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Wingdings" pitchFamily="2" charset="2"/>
              <a:buNone/>
            </a:pPr>
            <a:r>
              <a:rPr lang="de-DE">
                <a:solidFill>
                  <a:schemeClr val="bg1"/>
                </a:solidFill>
              </a:rPr>
              <a:t>Doppler-</a:t>
            </a:r>
          </a:p>
          <a:p>
            <a:pPr marL="342900" indent="-342900" algn="ctr">
              <a:spcBef>
                <a:spcPct val="20000"/>
              </a:spcBef>
              <a:buFont typeface="Wingdings" pitchFamily="2" charset="2"/>
              <a:buNone/>
            </a:pPr>
            <a:r>
              <a:rPr lang="de-DE">
                <a:solidFill>
                  <a:schemeClr val="bg1"/>
                </a:solidFill>
              </a:rPr>
              <a:t>Rotverschiebung</a:t>
            </a:r>
          </a:p>
        </p:txBody>
      </p:sp>
      <p:sp>
        <p:nvSpPr>
          <p:cNvPr id="49175" name="Rectangle 23"/>
          <p:cNvSpPr>
            <a:spLocks noChangeArrowheads="1"/>
          </p:cNvSpPr>
          <p:nvPr/>
        </p:nvSpPr>
        <p:spPr bwMode="auto">
          <a:xfrm>
            <a:off x="214313" y="5214938"/>
            <a:ext cx="2592387" cy="720725"/>
          </a:xfrm>
          <a:prstGeom prst="rect">
            <a:avLst/>
          </a:prstGeom>
          <a:solidFill>
            <a:schemeClr val="tx2">
              <a:alpha val="39999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Wingdings" pitchFamily="2" charset="2"/>
              <a:buNone/>
            </a:pPr>
            <a:r>
              <a:rPr lang="de-DE">
                <a:solidFill>
                  <a:schemeClr val="bg1"/>
                </a:solidFill>
              </a:rPr>
              <a:t>Doppler-</a:t>
            </a:r>
          </a:p>
          <a:p>
            <a:pPr marL="342900" indent="-342900" algn="ctr">
              <a:spcBef>
                <a:spcPct val="20000"/>
              </a:spcBef>
              <a:buFont typeface="Wingdings" pitchFamily="2" charset="2"/>
              <a:buNone/>
            </a:pPr>
            <a:r>
              <a:rPr lang="de-DE">
                <a:solidFill>
                  <a:schemeClr val="bg1"/>
                </a:solidFill>
              </a:rPr>
              <a:t>Blauverschiebung</a:t>
            </a:r>
          </a:p>
        </p:txBody>
      </p:sp>
      <p:sp>
        <p:nvSpPr>
          <p:cNvPr id="49176" name="Rectangle 24"/>
          <p:cNvSpPr>
            <a:spLocks noChangeArrowheads="1"/>
          </p:cNvSpPr>
          <p:nvPr/>
        </p:nvSpPr>
        <p:spPr bwMode="auto">
          <a:xfrm>
            <a:off x="3276600" y="5157788"/>
            <a:ext cx="2208213" cy="784225"/>
          </a:xfrm>
          <a:prstGeom prst="rect">
            <a:avLst/>
          </a:prstGeom>
          <a:solidFill>
            <a:schemeClr val="tx2">
              <a:alpha val="39999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Wingdings" pitchFamily="2" charset="2"/>
              <a:buNone/>
            </a:pPr>
            <a:r>
              <a:rPr lang="de-DE">
                <a:solidFill>
                  <a:schemeClr val="bg1"/>
                </a:solidFill>
              </a:rPr>
              <a:t>Gravitations-</a:t>
            </a:r>
          </a:p>
          <a:p>
            <a:pPr marL="342900" indent="-342900" algn="ctr">
              <a:spcBef>
                <a:spcPct val="20000"/>
              </a:spcBef>
              <a:buFont typeface="Wingdings" pitchFamily="2" charset="2"/>
              <a:buNone/>
            </a:pPr>
            <a:r>
              <a:rPr lang="de-DE">
                <a:solidFill>
                  <a:schemeClr val="bg1"/>
                </a:solidFill>
              </a:rPr>
              <a:t>Rotverschiebung</a:t>
            </a:r>
          </a:p>
        </p:txBody>
      </p:sp>
      <p:sp>
        <p:nvSpPr>
          <p:cNvPr id="30" name="Freeform 18"/>
          <p:cNvSpPr>
            <a:spLocks/>
          </p:cNvSpPr>
          <p:nvPr/>
        </p:nvSpPr>
        <p:spPr bwMode="auto">
          <a:xfrm>
            <a:off x="1500188" y="4143375"/>
            <a:ext cx="1214437" cy="1074738"/>
          </a:xfrm>
          <a:custGeom>
            <a:avLst/>
            <a:gdLst>
              <a:gd name="T0" fmla="*/ 0 w 16346"/>
              <a:gd name="T1" fmla="*/ 2147483647 h 10662"/>
              <a:gd name="T2" fmla="*/ 2147483647 w 16346"/>
              <a:gd name="T3" fmla="*/ 0 h 10662"/>
              <a:gd name="T4" fmla="*/ 0 60000 65536"/>
              <a:gd name="T5" fmla="*/ 0 60000 65536"/>
              <a:gd name="T6" fmla="*/ 0 w 16346"/>
              <a:gd name="T7" fmla="*/ 0 h 10662"/>
              <a:gd name="T8" fmla="*/ 16346 w 16346"/>
              <a:gd name="T9" fmla="*/ 10662 h 106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346" h="10662">
                <a:moveTo>
                  <a:pt x="0" y="10662"/>
                </a:moveTo>
                <a:lnTo>
                  <a:pt x="16346" y="0"/>
                </a:lnTo>
              </a:path>
            </a:pathLst>
          </a:custGeom>
          <a:noFill/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13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268270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utoUpdateAnimBg="0"/>
      <p:bldP spid="49156" grpId="0" autoUpdateAnimBg="0"/>
      <p:bldP spid="49157" grpId="0" animBg="1"/>
      <p:bldP spid="49158" grpId="0"/>
      <p:bldP spid="49159" grpId="0"/>
      <p:bldP spid="49170" grpId="0" animBg="1"/>
      <p:bldP spid="49174" grpId="0" animBg="1"/>
      <p:bldP spid="49175" grpId="0" animBg="1"/>
      <p:bldP spid="49176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bhdisk_1440x1080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80512" cy="6885384"/>
          </a:xfrm>
          <a:prstGeom prst="rect">
            <a:avLst/>
          </a:prstGeom>
        </p:spPr>
      </p:pic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14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928843" y="5661248"/>
            <a:ext cx="2786082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  <a:buFont typeface="Wingdings" pitchFamily="2" charset="2"/>
              <a:buNone/>
            </a:pPr>
            <a:r>
              <a:rPr lang="de-DE" sz="1600" i="1" dirty="0" smtClean="0">
                <a:solidFill>
                  <a:srgbClr val="FFFFFF"/>
                </a:solidFill>
                <a:latin typeface="Arial"/>
                <a:cs typeface="Arial"/>
              </a:rPr>
              <a:t>Computersimulation</a:t>
            </a:r>
            <a:r>
              <a:rPr lang="de-DE" sz="1600" i="1" dirty="0">
                <a:solidFill>
                  <a:srgbClr val="FFFFFF"/>
                </a:solidFill>
                <a:latin typeface="Arial"/>
                <a:cs typeface="Arial"/>
              </a:rPr>
              <a:t/>
            </a:r>
            <a:br>
              <a:rPr lang="de-DE" sz="1600" i="1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de-DE" sz="1600" i="1" dirty="0" smtClean="0">
                <a:solidFill>
                  <a:srgbClr val="FFFFFF"/>
                </a:solidFill>
                <a:latin typeface="Arial"/>
                <a:cs typeface="Arial"/>
              </a:rPr>
              <a:t>(A</a:t>
            </a:r>
            <a:r>
              <a:rPr lang="de-DE" sz="1600" i="1" dirty="0">
                <a:solidFill>
                  <a:srgbClr val="FFFFFF"/>
                </a:solidFill>
                <a:latin typeface="Arial"/>
                <a:cs typeface="Arial"/>
              </a:rPr>
              <a:t>. </a:t>
            </a:r>
            <a:r>
              <a:rPr lang="de-DE" sz="1600" i="1" dirty="0" smtClean="0">
                <a:solidFill>
                  <a:srgbClr val="FFFFFF"/>
                </a:solidFill>
                <a:latin typeface="Arial"/>
                <a:cs typeface="Arial"/>
              </a:rPr>
              <a:t>Müller)</a:t>
            </a:r>
            <a:endParaRPr lang="de-DE" sz="1600" i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4304851" y="2667517"/>
            <a:ext cx="1707309" cy="1697587"/>
          </a:xfrm>
          <a:custGeom>
            <a:avLst/>
            <a:gdLst>
              <a:gd name="connsiteX0" fmla="*/ 0 w 10829"/>
              <a:gd name="connsiteY0" fmla="*/ 9763 h 9763"/>
              <a:gd name="connsiteX1" fmla="*/ 10829 w 10829"/>
              <a:gd name="connsiteY1" fmla="*/ 0 h 9763"/>
              <a:gd name="connsiteX0" fmla="*/ 0 w 10000"/>
              <a:gd name="connsiteY0" fmla="*/ 10000 h 10000"/>
              <a:gd name="connsiteX1" fmla="*/ 10000 w 10000"/>
              <a:gd name="connsiteY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10000" y="0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 type="arrow" w="med" len="lg"/>
            <a:tailEnd type="arrow" w="med" len="lg"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771350" y="1556792"/>
            <a:ext cx="26890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2400" dirty="0" smtClean="0">
                <a:solidFill>
                  <a:schemeClr val="bg1"/>
                </a:solidFill>
                <a:latin typeface="Arial"/>
                <a:cs typeface="Arial"/>
              </a:rPr>
              <a:t>„schwarzer Fleck“</a:t>
            </a:r>
          </a:p>
          <a:p>
            <a:r>
              <a:rPr lang="de-DE" sz="2400" dirty="0">
                <a:solidFill>
                  <a:schemeClr val="bg1"/>
                </a:solidFill>
                <a:latin typeface="Arial"/>
                <a:cs typeface="Arial"/>
              </a:rPr>
              <a:t>(</a:t>
            </a:r>
            <a:r>
              <a:rPr lang="de-DE" sz="2400" dirty="0" smtClean="0">
                <a:solidFill>
                  <a:schemeClr val="bg1"/>
                </a:solidFill>
                <a:latin typeface="Arial"/>
                <a:cs typeface="Arial"/>
              </a:rPr>
              <a:t>Ereignishorizont)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467544" y="5877272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82E94E"/>
                </a:solidFill>
              </a:rPr>
              <a:t>(Aufgabe 2)</a:t>
            </a:r>
            <a:endParaRPr lang="de-DE" b="1" dirty="0">
              <a:solidFill>
                <a:srgbClr val="82E94E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5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umsplatzhalter 4"/>
          <p:cNvSpPr>
            <a:spLocks noGrp="1"/>
          </p:cNvSpPr>
          <p:nvPr>
            <p:ph type="dt" sz="quarter" idx="4294967295"/>
          </p:nvPr>
        </p:nvSpPr>
        <p:spPr bwMode="auto">
          <a:xfrm>
            <a:off x="142875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de-DE"/>
              <a:t>Juni 2007</a:t>
            </a:r>
          </a:p>
        </p:txBody>
      </p:sp>
      <p:sp>
        <p:nvSpPr>
          <p:cNvPr id="20483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noFill/>
        </p:spPr>
        <p:txBody>
          <a:bodyPr/>
          <a:lstStyle/>
          <a:p>
            <a:r>
              <a:rPr lang="de-DE" b="1" smtClean="0"/>
              <a:t>Andreas Müller</a:t>
            </a:r>
          </a:p>
          <a:p>
            <a:r>
              <a:rPr lang="de-DE" sz="1000" smtClean="0"/>
              <a:t>Max-Planck-Institut für extraterrestrische Physik, Garching</a:t>
            </a:r>
          </a:p>
        </p:txBody>
      </p:sp>
      <p:sp>
        <p:nvSpPr>
          <p:cNvPr id="20484" name="Foliennummernplatzhalter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65798C26-0751-4E6D-BF1F-257CD1EDC2E5}" type="slidenum">
              <a:rPr lang="de-DE" smtClean="0"/>
              <a:pPr/>
              <a:t>15</a:t>
            </a:fld>
            <a:endParaRPr lang="de-DE" smtClean="0"/>
          </a:p>
        </p:txBody>
      </p:sp>
      <p:pic>
        <p:nvPicPr>
          <p:cNvPr id="20485" name="Picture 2" descr="bhdiskBIG-title-blau-DIN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825500" y="0"/>
            <a:ext cx="9972675" cy="6864350"/>
          </a:xfrm>
          <a:noFill/>
        </p:spPr>
      </p:pic>
      <p:sp>
        <p:nvSpPr>
          <p:cNvPr id="63491" name="Rectangle 3"/>
          <p:cNvSpPr>
            <a:spLocks noGrp="1" noChangeArrowheads="1"/>
          </p:cNvSpPr>
          <p:nvPr>
            <p:ph type="title"/>
          </p:nvPr>
        </p:nvSpPr>
        <p:spPr>
          <a:xfrm>
            <a:off x="2051050" y="2349500"/>
            <a:ext cx="6286500" cy="1871663"/>
          </a:xfrm>
        </p:spPr>
        <p:txBody>
          <a:bodyPr/>
          <a:lstStyle/>
          <a:p>
            <a:pPr algn="r" eaLnBrk="1" hangingPunct="1"/>
            <a:r>
              <a:rPr lang="de-DE" sz="6600" dirty="0" smtClean="0">
                <a:solidFill>
                  <a:schemeClr val="bg1"/>
                </a:solidFill>
              </a:rPr>
              <a:t>S</a:t>
            </a:r>
            <a:r>
              <a:rPr lang="de-DE" sz="4000" dirty="0" smtClean="0">
                <a:solidFill>
                  <a:srgbClr val="6666FF"/>
                </a:solidFill>
              </a:rPr>
              <a:t>upermassereiche</a:t>
            </a:r>
            <a:br>
              <a:rPr lang="de-DE" sz="4000" dirty="0" smtClean="0">
                <a:solidFill>
                  <a:srgbClr val="6666FF"/>
                </a:solidFill>
              </a:rPr>
            </a:br>
            <a:r>
              <a:rPr lang="de-DE" sz="4800" b="0" dirty="0" smtClean="0">
                <a:solidFill>
                  <a:srgbClr val="6666FF"/>
                </a:solidFill>
              </a:rPr>
              <a:t>Schwarze Löcher</a:t>
            </a:r>
            <a:endParaRPr lang="de-DE" sz="4800" dirty="0" smtClean="0">
              <a:solidFill>
                <a:srgbClr val="6666FF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med" advClick="0" advTm="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xit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76250"/>
            <a:ext cx="9144000" cy="652463"/>
          </a:xfrm>
        </p:spPr>
        <p:txBody>
          <a:bodyPr/>
          <a:lstStyle/>
          <a:p>
            <a:pPr eaLnBrk="1" hangingPunct="1"/>
            <a:r>
              <a:rPr lang="de-DE" sz="3600" dirty="0" smtClean="0"/>
              <a:t>Einfall einer Gaswolke </a:t>
            </a:r>
            <a:br>
              <a:rPr lang="de-DE" sz="3600" dirty="0" smtClean="0"/>
            </a:br>
            <a:r>
              <a:rPr lang="de-DE" sz="3600" dirty="0" smtClean="0"/>
              <a:t>in das Zentrum der Milchstraße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843808" y="6092750"/>
            <a:ext cx="5760640" cy="43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  <a:buFont typeface="Wingdings" pitchFamily="2" charset="2"/>
              <a:buNone/>
            </a:pPr>
            <a:r>
              <a:rPr lang="de-DE" sz="1400" i="1" dirty="0" err="1" smtClean="0">
                <a:solidFill>
                  <a:schemeClr val="bg1"/>
                </a:solidFill>
              </a:rPr>
              <a:t>Credits</a:t>
            </a:r>
            <a:r>
              <a:rPr lang="de-DE" sz="1400" i="1" dirty="0" smtClean="0">
                <a:solidFill>
                  <a:schemeClr val="bg1"/>
                </a:solidFill>
              </a:rPr>
              <a:t>: ESO, MPE; Gillessen</a:t>
            </a:r>
            <a:r>
              <a:rPr lang="de-DE" sz="1400" i="1" dirty="0">
                <a:solidFill>
                  <a:schemeClr val="bg1"/>
                </a:solidFill>
              </a:rPr>
              <a:t> </a:t>
            </a:r>
            <a:r>
              <a:rPr lang="de-DE" sz="1400" i="1" dirty="0" smtClean="0">
                <a:solidFill>
                  <a:schemeClr val="bg1"/>
                </a:solidFill>
              </a:rPr>
              <a:t>et </a:t>
            </a:r>
            <a:r>
              <a:rPr lang="de-DE" sz="1400" i="1" dirty="0">
                <a:solidFill>
                  <a:schemeClr val="bg1"/>
                </a:solidFill>
              </a:rPr>
              <a:t>al</a:t>
            </a:r>
            <a:r>
              <a:rPr lang="de-DE" sz="1400" i="1" dirty="0" smtClean="0">
                <a:solidFill>
                  <a:schemeClr val="bg1"/>
                </a:solidFill>
              </a:rPr>
              <a:t>. 2012; </a:t>
            </a:r>
            <a:r>
              <a:rPr lang="de-DE" sz="1400" u="sng" dirty="0">
                <a:hlinkClick r:id="rId4"/>
              </a:rPr>
              <a:t>http://www.eso.org/public/news/eso1151/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16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pic>
        <p:nvPicPr>
          <p:cNvPr id="4" name="GC-BH-Gascloud-Simulation_CR_ESO+MPE+Schartmann+Calcada_eso1151f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8800" y="1600200"/>
            <a:ext cx="8026400" cy="4525963"/>
          </a:xfrm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39552" y="2060848"/>
            <a:ext cx="223224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de-DE" dirty="0" smtClean="0">
                <a:solidFill>
                  <a:schemeClr val="bg1"/>
                </a:solidFill>
              </a:rPr>
              <a:t>Wolke hat ca. drei Erdmassen.</a:t>
            </a:r>
          </a:p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de-DE" dirty="0" smtClean="0">
                <a:solidFill>
                  <a:schemeClr val="bg1"/>
                </a:solidFill>
              </a:rPr>
              <a:t>2013: Annäherung bis auf ca. 3100 R</a:t>
            </a:r>
            <a:r>
              <a:rPr lang="de-DE" baseline="-25000" dirty="0" smtClean="0">
                <a:solidFill>
                  <a:schemeClr val="bg1"/>
                </a:solidFill>
              </a:rPr>
              <a:t>S</a:t>
            </a:r>
            <a:endParaRPr lang="de-DE" baseline="-25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00130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1510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76250"/>
            <a:ext cx="9144000" cy="652463"/>
          </a:xfrm>
        </p:spPr>
        <p:txBody>
          <a:bodyPr/>
          <a:lstStyle/>
          <a:p>
            <a:pPr eaLnBrk="1" hangingPunct="1"/>
            <a:r>
              <a:rPr lang="de-DE" sz="3600" dirty="0" smtClean="0"/>
              <a:t>Einfall einer Gaswolke </a:t>
            </a:r>
            <a:br>
              <a:rPr lang="de-DE" sz="3600" dirty="0" smtClean="0"/>
            </a:br>
            <a:r>
              <a:rPr lang="de-DE" sz="3600" dirty="0" smtClean="0"/>
              <a:t>in das Zentrum der Milchstraße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843808" y="6092750"/>
            <a:ext cx="5760640" cy="43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  <a:buFont typeface="Wingdings" pitchFamily="2" charset="2"/>
              <a:buNone/>
            </a:pPr>
            <a:r>
              <a:rPr lang="de-DE" sz="1400" i="1" dirty="0" err="1" smtClean="0">
                <a:solidFill>
                  <a:schemeClr val="bg1"/>
                </a:solidFill>
              </a:rPr>
              <a:t>Credits</a:t>
            </a:r>
            <a:r>
              <a:rPr lang="de-DE" sz="1400" i="1" dirty="0" smtClean="0">
                <a:solidFill>
                  <a:schemeClr val="bg1"/>
                </a:solidFill>
              </a:rPr>
              <a:t>: ESO, MPE; </a:t>
            </a:r>
            <a:r>
              <a:rPr lang="de-DE" sz="1400" i="1" dirty="0" err="1" smtClean="0">
                <a:solidFill>
                  <a:schemeClr val="bg1"/>
                </a:solidFill>
              </a:rPr>
              <a:t>Schartmann</a:t>
            </a:r>
            <a:r>
              <a:rPr lang="de-DE" sz="1400" i="1" dirty="0" smtClean="0">
                <a:solidFill>
                  <a:schemeClr val="bg1"/>
                </a:solidFill>
              </a:rPr>
              <a:t> &amp; </a:t>
            </a:r>
            <a:r>
              <a:rPr lang="de-DE" sz="1400" i="1" dirty="0" err="1" smtClean="0">
                <a:solidFill>
                  <a:schemeClr val="bg1"/>
                </a:solidFill>
              </a:rPr>
              <a:t>Calcada</a:t>
            </a:r>
            <a:r>
              <a:rPr lang="de-DE" sz="1400" i="1" dirty="0" smtClean="0">
                <a:solidFill>
                  <a:schemeClr val="bg1"/>
                </a:solidFill>
              </a:rPr>
              <a:t> 2012</a:t>
            </a:r>
          </a:p>
          <a:p>
            <a:pPr marL="342900" indent="-342900" algn="r">
              <a:spcBef>
                <a:spcPct val="20000"/>
              </a:spcBef>
              <a:buFont typeface="Wingdings" pitchFamily="2" charset="2"/>
              <a:buNone/>
            </a:pPr>
            <a:r>
              <a:rPr lang="de-DE" sz="1400" u="sng" dirty="0">
                <a:hlinkClick r:id="rId4"/>
              </a:rPr>
              <a:t>http://www.eso.org/public/news</a:t>
            </a:r>
            <a:r>
              <a:rPr lang="de-DE" sz="1400" u="sng">
                <a:hlinkClick r:id="rId4"/>
              </a:rPr>
              <a:t>/eso1151/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17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pic>
        <p:nvPicPr>
          <p:cNvPr id="3" name="GC-BH-Gascloud-Simulation_CR_ESO+MPE+Schartmann_eso1151c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8800" y="1600200"/>
            <a:ext cx="8026400" cy="4525963"/>
          </a:xfrm>
        </p:spPr>
      </p:pic>
      <p:sp>
        <p:nvSpPr>
          <p:cNvPr id="7" name="Textfeld 6"/>
          <p:cNvSpPr txBox="1"/>
          <p:nvPr/>
        </p:nvSpPr>
        <p:spPr>
          <a:xfrm>
            <a:off x="467544" y="6093296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82E94E"/>
                </a:solidFill>
              </a:rPr>
              <a:t>(Aufgabe 3)</a:t>
            </a:r>
            <a:endParaRPr lang="de-DE" b="1" dirty="0">
              <a:solidFill>
                <a:srgbClr val="82E9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50276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1510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umsplatzhalter 4"/>
          <p:cNvSpPr>
            <a:spLocks noGrp="1"/>
          </p:cNvSpPr>
          <p:nvPr>
            <p:ph type="dt" sz="quarter" idx="4294967295"/>
          </p:nvPr>
        </p:nvSpPr>
        <p:spPr bwMode="auto">
          <a:xfrm>
            <a:off x="142875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de-DE"/>
              <a:t>Juni 2007</a:t>
            </a:r>
          </a:p>
        </p:txBody>
      </p:sp>
      <p:sp>
        <p:nvSpPr>
          <p:cNvPr id="25603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noFill/>
        </p:spPr>
        <p:txBody>
          <a:bodyPr/>
          <a:lstStyle/>
          <a:p>
            <a:r>
              <a:rPr lang="de-DE" b="1" smtClean="0"/>
              <a:t>Andreas Müller</a:t>
            </a:r>
          </a:p>
          <a:p>
            <a:r>
              <a:rPr lang="de-DE" sz="1000" smtClean="0"/>
              <a:t>Max-Planck-Institut für extraterrestrische Physik, Garching</a:t>
            </a:r>
          </a:p>
        </p:txBody>
      </p:sp>
      <p:sp>
        <p:nvSpPr>
          <p:cNvPr id="25604" name="Foliennummernplatzhalter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13097A19-C643-4F39-B1E6-8654B534DCD8}" type="slidenum">
              <a:rPr lang="de-DE" smtClean="0"/>
              <a:pPr/>
              <a:t>18</a:t>
            </a:fld>
            <a:endParaRPr lang="de-DE" smtClean="0"/>
          </a:p>
        </p:txBody>
      </p:sp>
      <p:pic>
        <p:nvPicPr>
          <p:cNvPr id="25605" name="Picture 2" descr="bhdiskBIG-title-blau-DIN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825500" y="0"/>
            <a:ext cx="9972675" cy="6864350"/>
          </a:xfrm>
          <a:noFill/>
        </p:spPr>
      </p:pic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>
          <a:xfrm>
            <a:off x="3635375" y="2349500"/>
            <a:ext cx="4773613" cy="1871663"/>
          </a:xfrm>
        </p:spPr>
        <p:txBody>
          <a:bodyPr/>
          <a:lstStyle/>
          <a:p>
            <a:pPr algn="r" eaLnBrk="1" hangingPunct="1"/>
            <a:r>
              <a:rPr lang="de-DE" sz="6600" smtClean="0">
                <a:solidFill>
                  <a:schemeClr val="bg1"/>
                </a:solidFill>
              </a:rPr>
              <a:t>A</a:t>
            </a:r>
            <a:r>
              <a:rPr lang="de-DE" sz="4000" smtClean="0">
                <a:solidFill>
                  <a:srgbClr val="6666FF"/>
                </a:solidFill>
              </a:rPr>
              <a:t>ktive</a:t>
            </a:r>
            <a:br>
              <a:rPr lang="de-DE" sz="4000" smtClean="0">
                <a:solidFill>
                  <a:srgbClr val="6666FF"/>
                </a:solidFill>
              </a:rPr>
            </a:br>
            <a:r>
              <a:rPr lang="de-DE" sz="4800" b="0" smtClean="0">
                <a:solidFill>
                  <a:srgbClr val="6666FF"/>
                </a:solidFill>
              </a:rPr>
              <a:t>Galaxien</a:t>
            </a:r>
            <a:endParaRPr lang="de-DE" sz="4800" smtClean="0">
              <a:solidFill>
                <a:srgbClr val="6666FF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med" advClick="0" advTm="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xit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de-DE" dirty="0" smtClean="0"/>
              <a:t>Was ist ein AGN?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1628774"/>
            <a:ext cx="7272808" cy="4536530"/>
          </a:xfrm>
        </p:spPr>
        <p:txBody>
          <a:bodyPr/>
          <a:lstStyle/>
          <a:p>
            <a:pPr eaLnBrk="1" hangingPunct="1"/>
            <a:r>
              <a:rPr lang="de-DE" dirty="0" smtClean="0"/>
              <a:t>AGN = </a:t>
            </a:r>
            <a:r>
              <a:rPr lang="de-DE" dirty="0" err="1" smtClean="0"/>
              <a:t>active</a:t>
            </a:r>
            <a:r>
              <a:rPr lang="de-DE" dirty="0" smtClean="0"/>
              <a:t> </a:t>
            </a:r>
            <a:r>
              <a:rPr lang="de-DE" dirty="0" err="1" smtClean="0"/>
              <a:t>galactic</a:t>
            </a:r>
            <a:r>
              <a:rPr lang="de-DE" dirty="0" smtClean="0"/>
              <a:t> </a:t>
            </a:r>
            <a:r>
              <a:rPr lang="de-DE" dirty="0" err="1" smtClean="0"/>
              <a:t>nucleus</a:t>
            </a:r>
            <a:r>
              <a:rPr lang="de-DE" dirty="0" smtClean="0"/>
              <a:t> = aktive Galaxie</a:t>
            </a:r>
          </a:p>
          <a:p>
            <a:pPr eaLnBrk="1" hangingPunct="1"/>
            <a:r>
              <a:rPr lang="de-DE" dirty="0" smtClean="0"/>
              <a:t>Typen: Quasare, QSOs, </a:t>
            </a:r>
            <a:r>
              <a:rPr lang="de-DE" dirty="0" err="1" smtClean="0"/>
              <a:t>Blazare</a:t>
            </a:r>
            <a:r>
              <a:rPr lang="de-DE" dirty="0" smtClean="0"/>
              <a:t>, Radiogalaxien, </a:t>
            </a:r>
            <a:r>
              <a:rPr lang="de-DE" dirty="0" err="1" smtClean="0"/>
              <a:t>Seyfertgalaxien</a:t>
            </a:r>
            <a:r>
              <a:rPr lang="de-DE" dirty="0" smtClean="0"/>
              <a:t>, BL-Lac-Objekte, ULIRGs, LINERs, </a:t>
            </a:r>
            <a:r>
              <a:rPr lang="de-DE" dirty="0" err="1" smtClean="0"/>
              <a:t>Markariangalaxien</a:t>
            </a:r>
            <a:r>
              <a:rPr lang="de-DE" dirty="0" smtClean="0"/>
              <a:t>, </a:t>
            </a:r>
          </a:p>
          <a:p>
            <a:pPr eaLnBrk="1" hangingPunct="1"/>
            <a:r>
              <a:rPr lang="de-DE" u="sng" dirty="0" smtClean="0"/>
              <a:t>Alle</a:t>
            </a:r>
            <a:r>
              <a:rPr lang="de-DE" dirty="0" smtClean="0"/>
              <a:t> erklärbar mit einem AGN-Standardmodell!</a:t>
            </a:r>
          </a:p>
          <a:p>
            <a:pPr eaLnBrk="1" hangingPunct="1"/>
            <a:r>
              <a:rPr lang="de-DE" dirty="0" smtClean="0"/>
              <a:t>Zentraler Motor: </a:t>
            </a:r>
            <a:r>
              <a:rPr lang="de-DE" b="1" dirty="0" smtClean="0"/>
              <a:t>supermassereiches Schwarzes Loch</a:t>
            </a:r>
          </a:p>
          <a:p>
            <a:pPr eaLnBrk="1" hangingPunct="1"/>
            <a:r>
              <a:rPr lang="de-DE" b="1" dirty="0" err="1" smtClean="0"/>
              <a:t>Akkretion</a:t>
            </a:r>
            <a:r>
              <a:rPr lang="de-DE" b="1" dirty="0" smtClean="0"/>
              <a:t>:</a:t>
            </a:r>
            <a:r>
              <a:rPr lang="de-DE" dirty="0" smtClean="0"/>
              <a:t> effizientester Mechanismus zur Herstellung von Strahlung </a:t>
            </a:r>
            <a:br>
              <a:rPr lang="de-DE" dirty="0" smtClean="0"/>
            </a:br>
            <a:r>
              <a:rPr lang="de-DE" sz="1200" dirty="0" smtClean="0"/>
              <a:t/>
            </a:r>
            <a:br>
              <a:rPr lang="de-DE" sz="1200" dirty="0" smtClean="0"/>
            </a:br>
            <a:r>
              <a:rPr lang="de-DE" sz="1800" dirty="0"/>
              <a:t>Kernfusion 0,7 </a:t>
            </a:r>
            <a:r>
              <a:rPr lang="de-DE" sz="1800" dirty="0" smtClean="0"/>
              <a:t>%</a:t>
            </a:r>
            <a:br>
              <a:rPr lang="de-DE" sz="1800" dirty="0" smtClean="0"/>
            </a:br>
            <a:r>
              <a:rPr lang="de-DE" sz="1800" dirty="0" smtClean="0"/>
              <a:t>rotierendes Schwarzes Loch 42 %</a:t>
            </a:r>
            <a:br>
              <a:rPr lang="de-DE" sz="1800" dirty="0" smtClean="0"/>
            </a:br>
            <a:endParaRPr lang="de-DE" dirty="0" smtClean="0"/>
          </a:p>
          <a:p>
            <a:pPr eaLnBrk="1" hangingPunct="1"/>
            <a:endParaRPr lang="de-DE" dirty="0" smtClean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19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950427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Datumsplatzhalter 4"/>
          <p:cNvSpPr>
            <a:spLocks noGrp="1"/>
          </p:cNvSpPr>
          <p:nvPr>
            <p:ph type="dt" sz="quarter" idx="4294967295"/>
          </p:nvPr>
        </p:nvSpPr>
        <p:spPr bwMode="auto">
          <a:xfrm>
            <a:off x="142875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de-DE"/>
              <a:t>Juni 2007</a:t>
            </a:r>
          </a:p>
        </p:txBody>
      </p:sp>
      <p:sp>
        <p:nvSpPr>
          <p:cNvPr id="307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noFill/>
        </p:spPr>
        <p:txBody>
          <a:bodyPr/>
          <a:lstStyle/>
          <a:p>
            <a:r>
              <a:rPr lang="de-DE" b="1" smtClean="0"/>
              <a:t>Andreas Müller</a:t>
            </a:r>
          </a:p>
          <a:p>
            <a:r>
              <a:rPr lang="de-DE" sz="1000" smtClean="0"/>
              <a:t>Max-Planck-Institut für extraterrestrische Physik, Garching</a:t>
            </a:r>
          </a:p>
        </p:txBody>
      </p:sp>
      <p:sp>
        <p:nvSpPr>
          <p:cNvPr id="3076" name="Foliennummernplatzhalter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38B4960E-04EB-4737-80B8-6C6BB1F548DF}" type="slidenum">
              <a:rPr lang="de-DE" smtClean="0"/>
              <a:pPr/>
              <a:t>2</a:t>
            </a:fld>
            <a:endParaRPr lang="de-DE" smtClean="0"/>
          </a:p>
        </p:txBody>
      </p:sp>
      <p:pic>
        <p:nvPicPr>
          <p:cNvPr id="3077" name="Picture 2" descr="bhdiskBIG-title-blau-DIN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825500" y="0"/>
            <a:ext cx="9972675" cy="6864350"/>
          </a:xfrm>
          <a:noFill/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3203575" y="2349500"/>
            <a:ext cx="5133975" cy="1871663"/>
          </a:xfrm>
        </p:spPr>
        <p:txBody>
          <a:bodyPr/>
          <a:lstStyle/>
          <a:p>
            <a:pPr algn="r" eaLnBrk="1" hangingPunct="1"/>
            <a:r>
              <a:rPr lang="de-DE" sz="6600" smtClean="0">
                <a:solidFill>
                  <a:schemeClr val="bg1"/>
                </a:solidFill>
              </a:rPr>
              <a:t>W</a:t>
            </a:r>
            <a:r>
              <a:rPr lang="de-DE" sz="4000" smtClean="0">
                <a:solidFill>
                  <a:srgbClr val="6666FF"/>
                </a:solidFill>
              </a:rPr>
              <a:t>as ist ein</a:t>
            </a:r>
            <a:br>
              <a:rPr lang="de-DE" sz="4000" smtClean="0">
                <a:solidFill>
                  <a:srgbClr val="6666FF"/>
                </a:solidFill>
              </a:rPr>
            </a:br>
            <a:r>
              <a:rPr lang="de-DE" sz="4800" b="0" smtClean="0">
                <a:solidFill>
                  <a:srgbClr val="6666FF"/>
                </a:solidFill>
              </a:rPr>
              <a:t>Schwarzes Loch</a:t>
            </a:r>
            <a:r>
              <a:rPr lang="de-DE" sz="4800" smtClean="0">
                <a:solidFill>
                  <a:srgbClr val="6666FF"/>
                </a:solidFill>
              </a:rPr>
              <a:t>?</a:t>
            </a:r>
          </a:p>
        </p:txBody>
      </p:sp>
    </p:spTree>
    <p:custDataLst>
      <p:tags r:id="rId1"/>
    </p:custDataLst>
  </p:cSld>
  <p:clrMapOvr>
    <a:masterClrMapping/>
  </p:clrMapOvr>
  <p:transition spd="med" advClick="0" advTm="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xit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AGN1sket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-99392"/>
            <a:ext cx="8532440" cy="1143000"/>
          </a:xfrm>
        </p:spPr>
        <p:txBody>
          <a:bodyPr/>
          <a:lstStyle/>
          <a:p>
            <a:pPr algn="l" eaLnBrk="1" hangingPunct="1"/>
            <a:r>
              <a:rPr lang="de-DE" sz="4000" dirty="0" smtClean="0">
                <a:solidFill>
                  <a:srgbClr val="FFFFFF"/>
                </a:solidFill>
              </a:rPr>
              <a:t>AGN Paradigma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5148064" y="4941168"/>
            <a:ext cx="288032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de-DE" sz="1600" dirty="0">
                <a:solidFill>
                  <a:srgbClr val="FFFFFF"/>
                </a:solidFill>
              </a:rPr>
              <a:t>s</a:t>
            </a:r>
            <a:r>
              <a:rPr lang="de-DE" sz="1600" dirty="0" smtClean="0">
                <a:solidFill>
                  <a:srgbClr val="FFFFFF"/>
                </a:solidFill>
              </a:rPr>
              <a:t>upermassereiches</a:t>
            </a:r>
          </a:p>
          <a:p>
            <a:pPr algn="ctr"/>
            <a:r>
              <a:rPr lang="de-DE" sz="1600" dirty="0" smtClean="0">
                <a:solidFill>
                  <a:srgbClr val="FFFFFF"/>
                </a:solidFill>
              </a:rPr>
              <a:t>Schwarzes Loch</a:t>
            </a:r>
            <a:endParaRPr lang="de-DE" sz="1600" dirty="0">
              <a:solidFill>
                <a:srgbClr val="FFFFFF"/>
              </a:solidFill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20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cxnSp>
        <p:nvCxnSpPr>
          <p:cNvPr id="7" name="Gerade Verbindung 6"/>
          <p:cNvCxnSpPr/>
          <p:nvPr/>
        </p:nvCxnSpPr>
        <p:spPr>
          <a:xfrm>
            <a:off x="5076056" y="3284984"/>
            <a:ext cx="576064" cy="16561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-180528" y="2924944"/>
            <a:ext cx="2483768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de-DE" sz="1600" dirty="0" smtClean="0">
                <a:solidFill>
                  <a:srgbClr val="FFFFFF"/>
                </a:solidFill>
              </a:rPr>
              <a:t>Staubtorus</a:t>
            </a:r>
          </a:p>
          <a:p>
            <a:pPr algn="ctr"/>
            <a:r>
              <a:rPr lang="de-DE" sz="1600" dirty="0" smtClean="0">
                <a:solidFill>
                  <a:srgbClr val="FF9E66"/>
                </a:solidFill>
              </a:rPr>
              <a:t>(Typ 1 vs. Typ 2</a:t>
            </a:r>
            <a:r>
              <a:rPr lang="de-DE" sz="1600" dirty="0" smtClean="0">
                <a:solidFill>
                  <a:srgbClr val="FFFFFF"/>
                </a:solidFill>
              </a:rPr>
              <a:t>)</a:t>
            </a:r>
            <a:endParaRPr lang="de-DE" sz="1600" dirty="0">
              <a:solidFill>
                <a:srgbClr val="FFFFFF"/>
              </a:solidFill>
            </a:endParaRPr>
          </a:p>
        </p:txBody>
      </p:sp>
      <p:cxnSp>
        <p:nvCxnSpPr>
          <p:cNvPr id="18" name="Gerade Verbindung 17"/>
          <p:cNvCxnSpPr/>
          <p:nvPr/>
        </p:nvCxnSpPr>
        <p:spPr>
          <a:xfrm flipH="1">
            <a:off x="1619672" y="2420888"/>
            <a:ext cx="864098" cy="5760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79512" y="5157192"/>
            <a:ext cx="28803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de-DE" sz="1600" dirty="0" err="1">
                <a:solidFill>
                  <a:srgbClr val="FFFFFF"/>
                </a:solidFill>
              </a:rPr>
              <a:t>r</a:t>
            </a:r>
            <a:r>
              <a:rPr lang="de-DE" sz="1600" dirty="0" err="1" smtClean="0">
                <a:solidFill>
                  <a:srgbClr val="FFFFFF"/>
                </a:solidFill>
              </a:rPr>
              <a:t>elativiistischer</a:t>
            </a:r>
            <a:r>
              <a:rPr lang="de-DE" sz="1600" dirty="0" smtClean="0">
                <a:solidFill>
                  <a:srgbClr val="FFFFFF"/>
                </a:solidFill>
              </a:rPr>
              <a:t> Jet</a:t>
            </a:r>
            <a:endParaRPr lang="de-DE" sz="1600" dirty="0">
              <a:solidFill>
                <a:srgbClr val="FFFFFF"/>
              </a:solidFill>
            </a:endParaRPr>
          </a:p>
        </p:txBody>
      </p:sp>
      <p:cxnSp>
        <p:nvCxnSpPr>
          <p:cNvPr id="21" name="Gerade Verbindung 20"/>
          <p:cNvCxnSpPr/>
          <p:nvPr/>
        </p:nvCxnSpPr>
        <p:spPr>
          <a:xfrm flipH="1">
            <a:off x="2555776" y="4797152"/>
            <a:ext cx="1512168" cy="5760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69447" y="1772816"/>
            <a:ext cx="28803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de-DE" sz="1600" dirty="0">
                <a:solidFill>
                  <a:srgbClr val="FFFFFF"/>
                </a:solidFill>
              </a:rPr>
              <a:t>k</a:t>
            </a:r>
            <a:r>
              <a:rPr lang="de-DE" sz="1600" dirty="0" smtClean="0">
                <a:solidFill>
                  <a:srgbClr val="FFFFFF"/>
                </a:solidFill>
              </a:rPr>
              <a:t>alte </a:t>
            </a:r>
            <a:r>
              <a:rPr lang="de-DE" sz="1600" dirty="0" err="1" smtClean="0">
                <a:solidFill>
                  <a:srgbClr val="FFFFFF"/>
                </a:solidFill>
              </a:rPr>
              <a:t>Akkretionsscheibe</a:t>
            </a:r>
            <a:endParaRPr lang="de-DE" sz="1600" dirty="0">
              <a:solidFill>
                <a:srgbClr val="FFFFFF"/>
              </a:solidFill>
            </a:endParaRPr>
          </a:p>
        </p:txBody>
      </p:sp>
      <p:cxnSp>
        <p:nvCxnSpPr>
          <p:cNvPr id="27" name="Gerade Verbindung 26"/>
          <p:cNvCxnSpPr/>
          <p:nvPr/>
        </p:nvCxnSpPr>
        <p:spPr>
          <a:xfrm flipV="1">
            <a:off x="5292080" y="2060848"/>
            <a:ext cx="1296144" cy="10801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1979712" y="1794302"/>
            <a:ext cx="28803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de-DE" sz="1600" dirty="0">
                <a:solidFill>
                  <a:srgbClr val="FFFFFF"/>
                </a:solidFill>
              </a:rPr>
              <a:t>h</a:t>
            </a:r>
            <a:r>
              <a:rPr lang="de-DE" sz="1600" dirty="0" smtClean="0">
                <a:solidFill>
                  <a:srgbClr val="FFFFFF"/>
                </a:solidFill>
              </a:rPr>
              <a:t>eißer </a:t>
            </a:r>
            <a:r>
              <a:rPr lang="de-DE" sz="1600" dirty="0" err="1" smtClean="0">
                <a:solidFill>
                  <a:srgbClr val="FFFFFF"/>
                </a:solidFill>
              </a:rPr>
              <a:t>Akkretionsfluss</a:t>
            </a:r>
            <a:endParaRPr lang="de-DE" sz="1600" dirty="0">
              <a:solidFill>
                <a:srgbClr val="FFFFFF"/>
              </a:solidFill>
            </a:endParaRPr>
          </a:p>
        </p:txBody>
      </p:sp>
      <p:cxnSp>
        <p:nvCxnSpPr>
          <p:cNvPr id="32" name="Gerade Verbindung 31"/>
          <p:cNvCxnSpPr/>
          <p:nvPr/>
        </p:nvCxnSpPr>
        <p:spPr>
          <a:xfrm flipH="1" flipV="1">
            <a:off x="4427984" y="2204864"/>
            <a:ext cx="504056" cy="9361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txBody>
          <a:bodyPr/>
          <a:lstStyle/>
          <a:p>
            <a:pPr eaLnBrk="1" hangingPunct="1"/>
            <a:r>
              <a:rPr lang="de-DE" sz="4000" dirty="0" smtClean="0"/>
              <a:t>AGN-Spektrum (Typ 1)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4427984" y="6145361"/>
            <a:ext cx="34655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de-DE" sz="1400" i="1" dirty="0" smtClean="0">
                <a:solidFill>
                  <a:srgbClr val="FFFFFF"/>
                </a:solidFill>
              </a:rPr>
              <a:t>A. Müller 2004</a:t>
            </a:r>
            <a:endParaRPr lang="de-DE" sz="1400" i="1" dirty="0">
              <a:solidFill>
                <a:srgbClr val="FFFFFF"/>
              </a:solidFill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21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pic>
        <p:nvPicPr>
          <p:cNvPr id="3" name="Bild 2" descr="AGN1-Spektru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016732"/>
            <a:ext cx="6768752" cy="5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90960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de-DE" sz="4000" dirty="0" smtClean="0"/>
              <a:t>Eddington-Leuchtkraft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22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pic>
        <p:nvPicPr>
          <p:cNvPr id="2" name="Bild 1" descr="L_Ed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140968"/>
            <a:ext cx="6108700" cy="939800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547664" y="1268760"/>
            <a:ext cx="6120680" cy="1728192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bg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bg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 eaLnBrk="1" hangingPunct="1">
              <a:buFont typeface="Wingdings" pitchFamily="2" charset="2"/>
              <a:buNone/>
            </a:pPr>
            <a:r>
              <a:rPr lang="de-DE" sz="2000" b="1" dirty="0" smtClean="0"/>
              <a:t>Gleichgewichtsbedingung: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de-DE" sz="2000" dirty="0" smtClean="0"/>
              <a:t>Nach innen gerichteter Gravitationsdruck wird von nach außen gerichtetem Strahlungsdruck kompensiert. Damit folgt:</a:t>
            </a:r>
            <a:endParaRPr lang="de-DE" sz="2000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547664" y="4221088"/>
            <a:ext cx="6120680" cy="1728192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bg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bg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 eaLnBrk="1" hangingPunct="1">
              <a:buFont typeface="Wingdings" pitchFamily="2" charset="2"/>
              <a:buNone/>
              <a:tabLst>
                <a:tab pos="442913" algn="l"/>
              </a:tabLst>
            </a:pPr>
            <a:r>
              <a:rPr lang="de-DE" sz="1800" dirty="0" smtClean="0"/>
              <a:t>G: 	Gravitationskonstante</a:t>
            </a:r>
          </a:p>
          <a:p>
            <a:pPr marL="0" indent="0" eaLnBrk="1" hangingPunct="1">
              <a:buFont typeface="Wingdings" pitchFamily="2" charset="2"/>
              <a:buNone/>
              <a:tabLst>
                <a:tab pos="442913" algn="l"/>
              </a:tabLst>
            </a:pPr>
            <a:r>
              <a:rPr lang="de-DE" sz="1800" dirty="0" smtClean="0"/>
              <a:t>M: 	Masse des Schwarzen Lochs</a:t>
            </a:r>
          </a:p>
          <a:p>
            <a:pPr marL="0" indent="0" eaLnBrk="1" hangingPunct="1">
              <a:buFont typeface="Wingdings" pitchFamily="2" charset="2"/>
              <a:buNone/>
              <a:tabLst>
                <a:tab pos="442913" algn="l"/>
              </a:tabLst>
            </a:pPr>
            <a:r>
              <a:rPr lang="de-DE" sz="1800" dirty="0"/>
              <a:t>m</a:t>
            </a:r>
            <a:r>
              <a:rPr lang="de-DE" sz="1800" baseline="-25000" dirty="0" smtClean="0"/>
              <a:t>p</a:t>
            </a:r>
            <a:r>
              <a:rPr lang="de-DE" sz="1800" dirty="0" smtClean="0"/>
              <a:t>: 	Protonenmasse</a:t>
            </a:r>
          </a:p>
          <a:p>
            <a:pPr marL="0" indent="0" eaLnBrk="1" hangingPunct="1">
              <a:buFont typeface="Wingdings" pitchFamily="2" charset="2"/>
              <a:buNone/>
              <a:tabLst>
                <a:tab pos="442913" algn="l"/>
              </a:tabLst>
            </a:pPr>
            <a:r>
              <a:rPr lang="de-DE" sz="1800" dirty="0"/>
              <a:t>c</a:t>
            </a:r>
            <a:r>
              <a:rPr lang="de-DE" sz="1800" dirty="0" smtClean="0"/>
              <a:t>: 	Vakuumlichtgeschwindigkeit</a:t>
            </a:r>
          </a:p>
          <a:p>
            <a:pPr marL="0" indent="0" eaLnBrk="1" hangingPunct="1">
              <a:buFont typeface="Wingdings" pitchFamily="2" charset="2"/>
              <a:buNone/>
              <a:tabLst>
                <a:tab pos="442913" algn="l"/>
              </a:tabLst>
            </a:pPr>
            <a:r>
              <a:rPr lang="de-DE" sz="1800" dirty="0" err="1" smtClean="0">
                <a:latin typeface="Symbol" charset="2"/>
                <a:cs typeface="Symbol" charset="2"/>
              </a:rPr>
              <a:t>s</a:t>
            </a:r>
            <a:r>
              <a:rPr lang="de-DE" sz="1800" baseline="-25000" dirty="0" err="1" smtClean="0"/>
              <a:t>T</a:t>
            </a:r>
            <a:r>
              <a:rPr lang="de-DE" sz="1800" dirty="0" smtClean="0"/>
              <a:t>: 	Thomson-Querschnitt für Streuung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71864389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de-DE" sz="4000" dirty="0" err="1" smtClean="0"/>
              <a:t>L</a:t>
            </a:r>
            <a:r>
              <a:rPr lang="de-DE" sz="4000" baseline="-25000" dirty="0" err="1" smtClean="0"/>
              <a:t>Edd</a:t>
            </a:r>
            <a:r>
              <a:rPr lang="de-DE" sz="4000" dirty="0" smtClean="0"/>
              <a:t> kosmischer Quellen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23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39552" y="1700808"/>
            <a:ext cx="8064896" cy="4392488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bg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bg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 algn="ctr" eaLnBrk="1" hangingPunct="1">
              <a:buFont typeface="Wingdings" pitchFamily="2" charset="2"/>
              <a:buNone/>
            </a:pPr>
            <a:r>
              <a:rPr lang="de-DE" sz="2000" i="1" dirty="0" smtClean="0"/>
              <a:t>„Je massereicher ein Schwarzes Loch ist, umso höher ist die maximale Leuchtkraft im </a:t>
            </a:r>
            <a:r>
              <a:rPr lang="de-DE" sz="2000" i="1" dirty="0" err="1" smtClean="0"/>
              <a:t>Akkretionsfluss</a:t>
            </a:r>
            <a:r>
              <a:rPr lang="de-DE" sz="2000" i="1" dirty="0" smtClean="0"/>
              <a:t>..“</a:t>
            </a:r>
            <a:br>
              <a:rPr lang="de-DE" sz="2000" i="1" dirty="0" smtClean="0"/>
            </a:br>
            <a:endParaRPr lang="de-DE" sz="2000" dirty="0" smtClean="0"/>
          </a:p>
          <a:p>
            <a:pPr marL="0" indent="0" eaLnBrk="1" hangingPunct="1">
              <a:buFont typeface="Wingdings" pitchFamily="2" charset="2"/>
              <a:buNone/>
              <a:tabLst>
                <a:tab pos="4132263" algn="l"/>
              </a:tabLst>
            </a:pPr>
            <a:r>
              <a:rPr lang="de-DE" sz="2000" dirty="0" smtClean="0"/>
              <a:t>M</a:t>
            </a:r>
            <a:r>
              <a:rPr lang="de-DE" sz="2000" baseline="-25000" dirty="0" smtClean="0"/>
              <a:t>SL</a:t>
            </a:r>
            <a:r>
              <a:rPr lang="de-DE" sz="2000" dirty="0" smtClean="0"/>
              <a:t> = 10 M</a:t>
            </a:r>
            <a:r>
              <a:rPr lang="de-DE" sz="2000" baseline="-25000" dirty="0" smtClean="0">
                <a:latin typeface="Wingdings 2" charset="2"/>
                <a:cs typeface="Wingdings 2" charset="2"/>
              </a:rPr>
              <a:t>8</a:t>
            </a:r>
            <a:r>
              <a:rPr lang="de-DE" sz="2000" dirty="0" smtClean="0"/>
              <a:t> </a:t>
            </a:r>
            <a:r>
              <a:rPr lang="de-DE" sz="2000" dirty="0" smtClean="0">
                <a:sym typeface="Wingdings"/>
              </a:rPr>
              <a:t> </a:t>
            </a:r>
            <a:r>
              <a:rPr lang="de-DE" sz="2000" dirty="0" err="1" smtClean="0">
                <a:sym typeface="Wingdings"/>
              </a:rPr>
              <a:t>L</a:t>
            </a:r>
            <a:r>
              <a:rPr lang="de-DE" sz="2000" baseline="-25000" dirty="0" err="1" smtClean="0">
                <a:sym typeface="Wingdings"/>
              </a:rPr>
              <a:t>Edd</a:t>
            </a:r>
            <a:r>
              <a:rPr lang="de-DE" sz="2000" dirty="0" smtClean="0">
                <a:sym typeface="Wingdings"/>
              </a:rPr>
              <a:t> = 10</a:t>
            </a:r>
            <a:r>
              <a:rPr lang="de-DE" sz="2000" baseline="30000" dirty="0" smtClean="0">
                <a:sym typeface="Wingdings"/>
              </a:rPr>
              <a:t>39</a:t>
            </a:r>
            <a:r>
              <a:rPr lang="de-DE" sz="2000" dirty="0" smtClean="0">
                <a:sym typeface="Wingdings"/>
              </a:rPr>
              <a:t> </a:t>
            </a:r>
            <a:r>
              <a:rPr lang="de-DE" sz="2000" dirty="0" err="1" smtClean="0">
                <a:sym typeface="Wingdings"/>
              </a:rPr>
              <a:t>erg</a:t>
            </a:r>
            <a:r>
              <a:rPr lang="de-DE" sz="2000" dirty="0" smtClean="0">
                <a:sym typeface="Wingdings"/>
              </a:rPr>
              <a:t>/s 	Röntgendoppelsterne (</a:t>
            </a:r>
            <a:r>
              <a:rPr lang="de-DE" sz="2000" dirty="0" err="1" smtClean="0">
                <a:sym typeface="Wingdings"/>
              </a:rPr>
              <a:t>Cyg</a:t>
            </a:r>
            <a:r>
              <a:rPr lang="de-DE" sz="2000" dirty="0" smtClean="0">
                <a:sym typeface="Wingdings"/>
              </a:rPr>
              <a:t> X-1)</a:t>
            </a:r>
            <a:endParaRPr lang="de-DE" sz="2000" dirty="0" smtClean="0"/>
          </a:p>
          <a:p>
            <a:pPr marL="0" indent="0" eaLnBrk="1" hangingPunct="1">
              <a:buFont typeface="Wingdings" pitchFamily="2" charset="2"/>
              <a:buNone/>
              <a:tabLst>
                <a:tab pos="4132263" algn="l"/>
              </a:tabLst>
            </a:pPr>
            <a:endParaRPr lang="de-DE" sz="2000" dirty="0" smtClean="0"/>
          </a:p>
          <a:p>
            <a:pPr marL="0" indent="0" eaLnBrk="1" hangingPunct="1">
              <a:buFont typeface="Wingdings" pitchFamily="2" charset="2"/>
              <a:buNone/>
              <a:tabLst>
                <a:tab pos="4132263" algn="l"/>
              </a:tabLst>
            </a:pPr>
            <a:r>
              <a:rPr lang="de-DE" sz="2000" dirty="0" smtClean="0"/>
              <a:t>M</a:t>
            </a:r>
            <a:r>
              <a:rPr lang="de-DE" sz="2000" baseline="-25000" dirty="0" smtClean="0"/>
              <a:t>SL</a:t>
            </a:r>
            <a:r>
              <a:rPr lang="de-DE" sz="2000" dirty="0" smtClean="0"/>
              <a:t> = 1000 M</a:t>
            </a:r>
            <a:r>
              <a:rPr lang="de-DE" sz="2000" baseline="-25000" dirty="0" smtClean="0">
                <a:latin typeface="Wingdings 2" charset="2"/>
                <a:cs typeface="Wingdings 2" charset="2"/>
              </a:rPr>
              <a:t>8</a:t>
            </a:r>
            <a:r>
              <a:rPr lang="de-DE" sz="2000" dirty="0" smtClean="0"/>
              <a:t> </a:t>
            </a:r>
            <a:r>
              <a:rPr lang="de-DE" sz="2000" dirty="0" smtClean="0">
                <a:sym typeface="Wingdings"/>
              </a:rPr>
              <a:t> </a:t>
            </a:r>
            <a:r>
              <a:rPr lang="de-DE" sz="2000" dirty="0" err="1" smtClean="0">
                <a:sym typeface="Wingdings"/>
              </a:rPr>
              <a:t>L</a:t>
            </a:r>
            <a:r>
              <a:rPr lang="de-DE" sz="2000" baseline="-25000" dirty="0" err="1" smtClean="0">
                <a:sym typeface="Wingdings"/>
              </a:rPr>
              <a:t>Edd</a:t>
            </a:r>
            <a:r>
              <a:rPr lang="de-DE" sz="2000" dirty="0" smtClean="0">
                <a:sym typeface="Wingdings"/>
              </a:rPr>
              <a:t> = 10</a:t>
            </a:r>
            <a:r>
              <a:rPr lang="de-DE" sz="2000" baseline="30000" dirty="0" smtClean="0">
                <a:sym typeface="Wingdings"/>
              </a:rPr>
              <a:t>41</a:t>
            </a:r>
            <a:r>
              <a:rPr lang="de-DE" sz="2000" dirty="0" smtClean="0">
                <a:sym typeface="Wingdings"/>
              </a:rPr>
              <a:t> </a:t>
            </a:r>
            <a:r>
              <a:rPr lang="de-DE" sz="2000" dirty="0" err="1" smtClean="0">
                <a:sym typeface="Wingdings"/>
              </a:rPr>
              <a:t>erg</a:t>
            </a:r>
            <a:r>
              <a:rPr lang="de-DE" sz="2000" dirty="0" smtClean="0">
                <a:sym typeface="Wingdings"/>
              </a:rPr>
              <a:t>/s 	ultrahelle Röntgenquellen (ULX)</a:t>
            </a:r>
            <a:endParaRPr lang="de-DE" sz="2000" dirty="0" smtClean="0"/>
          </a:p>
          <a:p>
            <a:pPr marL="0" indent="0" eaLnBrk="1" hangingPunct="1">
              <a:buFont typeface="Wingdings" pitchFamily="2" charset="2"/>
              <a:buNone/>
              <a:tabLst>
                <a:tab pos="4132263" algn="l"/>
              </a:tabLst>
            </a:pPr>
            <a:endParaRPr lang="de-DE" sz="2000" dirty="0" smtClean="0"/>
          </a:p>
          <a:p>
            <a:pPr marL="0" indent="0" eaLnBrk="1" hangingPunct="1">
              <a:buFont typeface="Wingdings" pitchFamily="2" charset="2"/>
              <a:buNone/>
              <a:tabLst>
                <a:tab pos="4132263" algn="l"/>
              </a:tabLst>
            </a:pPr>
            <a:r>
              <a:rPr lang="de-DE" sz="2000" dirty="0" smtClean="0"/>
              <a:t>M</a:t>
            </a:r>
            <a:r>
              <a:rPr lang="de-DE" sz="2000" baseline="-25000" dirty="0" smtClean="0"/>
              <a:t>SL</a:t>
            </a:r>
            <a:r>
              <a:rPr lang="de-DE" sz="2000" dirty="0" smtClean="0"/>
              <a:t> = 10</a:t>
            </a:r>
            <a:r>
              <a:rPr lang="de-DE" sz="2000" baseline="30000" dirty="0" smtClean="0"/>
              <a:t>8</a:t>
            </a:r>
            <a:r>
              <a:rPr lang="de-DE" sz="2000" dirty="0" smtClean="0"/>
              <a:t> M</a:t>
            </a:r>
            <a:r>
              <a:rPr lang="de-DE" sz="2000" baseline="-25000" dirty="0" smtClean="0">
                <a:latin typeface="Wingdings 2" charset="2"/>
                <a:cs typeface="Wingdings 2" charset="2"/>
              </a:rPr>
              <a:t>8</a:t>
            </a:r>
            <a:r>
              <a:rPr lang="de-DE" sz="2000" dirty="0" smtClean="0"/>
              <a:t> </a:t>
            </a:r>
            <a:r>
              <a:rPr lang="de-DE" sz="2000" dirty="0" smtClean="0">
                <a:sym typeface="Wingdings"/>
              </a:rPr>
              <a:t> </a:t>
            </a:r>
            <a:r>
              <a:rPr lang="de-DE" sz="2000" dirty="0" err="1" smtClean="0">
                <a:sym typeface="Wingdings"/>
              </a:rPr>
              <a:t>L</a:t>
            </a:r>
            <a:r>
              <a:rPr lang="de-DE" sz="2000" baseline="-25000" dirty="0" err="1" smtClean="0">
                <a:sym typeface="Wingdings"/>
              </a:rPr>
              <a:t>Edd</a:t>
            </a:r>
            <a:r>
              <a:rPr lang="de-DE" sz="2000" dirty="0" smtClean="0">
                <a:sym typeface="Wingdings"/>
              </a:rPr>
              <a:t> = 10</a:t>
            </a:r>
            <a:r>
              <a:rPr lang="de-DE" sz="2000" baseline="30000" dirty="0" smtClean="0">
                <a:sym typeface="Wingdings"/>
              </a:rPr>
              <a:t>46</a:t>
            </a:r>
            <a:r>
              <a:rPr lang="de-DE" sz="2000" dirty="0" smtClean="0">
                <a:sym typeface="Wingdings"/>
              </a:rPr>
              <a:t> </a:t>
            </a:r>
            <a:r>
              <a:rPr lang="de-DE" sz="2000" dirty="0" err="1" smtClean="0">
                <a:sym typeface="Wingdings"/>
              </a:rPr>
              <a:t>erg</a:t>
            </a:r>
            <a:r>
              <a:rPr lang="de-DE" sz="2000" dirty="0" smtClean="0">
                <a:sym typeface="Wingdings"/>
              </a:rPr>
              <a:t>/s  	Quasare</a:t>
            </a:r>
            <a:endParaRPr lang="de-DE" sz="2000" dirty="0" smtClean="0"/>
          </a:p>
          <a:p>
            <a:pPr marL="0" indent="0" eaLnBrk="1" hangingPunct="1">
              <a:buFont typeface="Wingdings" pitchFamily="2" charset="2"/>
              <a:buNone/>
              <a:tabLst>
                <a:tab pos="4132263" algn="l"/>
              </a:tabLst>
            </a:pPr>
            <a:endParaRPr lang="de-DE" sz="2000" dirty="0" smtClean="0"/>
          </a:p>
          <a:p>
            <a:pPr marL="0" indent="0" eaLnBrk="1" hangingPunct="1">
              <a:buNone/>
              <a:tabLst>
                <a:tab pos="4132263" algn="l"/>
              </a:tabLst>
            </a:pPr>
            <a:r>
              <a:rPr lang="de-DE" sz="2000" dirty="0"/>
              <a:t>M</a:t>
            </a:r>
            <a:r>
              <a:rPr lang="de-DE" sz="2000" baseline="-25000" dirty="0"/>
              <a:t>SL</a:t>
            </a:r>
            <a:r>
              <a:rPr lang="de-DE" sz="2000" dirty="0"/>
              <a:t> = </a:t>
            </a:r>
            <a:r>
              <a:rPr lang="de-DE" sz="2000" dirty="0" smtClean="0"/>
              <a:t>10</a:t>
            </a:r>
            <a:r>
              <a:rPr lang="de-DE" sz="2000" baseline="30000" dirty="0" smtClean="0"/>
              <a:t>10</a:t>
            </a:r>
            <a:r>
              <a:rPr lang="de-DE" sz="2000" dirty="0" smtClean="0"/>
              <a:t> </a:t>
            </a:r>
            <a:r>
              <a:rPr lang="de-DE" sz="2000" dirty="0"/>
              <a:t>M</a:t>
            </a:r>
            <a:r>
              <a:rPr lang="de-DE" sz="2000" baseline="-25000" dirty="0">
                <a:latin typeface="Wingdings 2" charset="2"/>
                <a:cs typeface="Wingdings 2" charset="2"/>
              </a:rPr>
              <a:t>8</a:t>
            </a:r>
            <a:r>
              <a:rPr lang="de-DE" sz="2000" dirty="0"/>
              <a:t> </a:t>
            </a:r>
            <a:r>
              <a:rPr lang="de-DE" sz="2000" dirty="0">
                <a:sym typeface="Wingdings"/>
              </a:rPr>
              <a:t> </a:t>
            </a:r>
            <a:r>
              <a:rPr lang="de-DE" sz="2000" dirty="0" err="1" smtClean="0">
                <a:sym typeface="Wingdings"/>
              </a:rPr>
              <a:t>L</a:t>
            </a:r>
            <a:r>
              <a:rPr lang="de-DE" sz="2000" baseline="-25000" dirty="0" err="1" smtClean="0">
                <a:sym typeface="Wingdings"/>
              </a:rPr>
              <a:t>Edd</a:t>
            </a:r>
            <a:r>
              <a:rPr lang="de-DE" sz="2000" dirty="0" smtClean="0">
                <a:sym typeface="Wingdings"/>
              </a:rPr>
              <a:t> </a:t>
            </a:r>
            <a:r>
              <a:rPr lang="de-DE" sz="2000" dirty="0">
                <a:sym typeface="Wingdings"/>
              </a:rPr>
              <a:t>= </a:t>
            </a:r>
            <a:r>
              <a:rPr lang="de-DE" sz="2000" dirty="0" smtClean="0">
                <a:sym typeface="Wingdings"/>
              </a:rPr>
              <a:t>10</a:t>
            </a:r>
            <a:r>
              <a:rPr lang="de-DE" sz="2000" baseline="30000" dirty="0" smtClean="0">
                <a:sym typeface="Wingdings"/>
              </a:rPr>
              <a:t>48</a:t>
            </a:r>
            <a:r>
              <a:rPr lang="de-DE" sz="2000" dirty="0" smtClean="0">
                <a:sym typeface="Wingdings"/>
              </a:rPr>
              <a:t> </a:t>
            </a:r>
            <a:r>
              <a:rPr lang="de-DE" sz="2000" dirty="0" err="1">
                <a:sym typeface="Wingdings"/>
              </a:rPr>
              <a:t>erg</a:t>
            </a:r>
            <a:r>
              <a:rPr lang="de-DE" sz="2000" dirty="0">
                <a:sym typeface="Wingdings"/>
              </a:rPr>
              <a:t>/s </a:t>
            </a:r>
            <a:r>
              <a:rPr lang="de-DE" sz="2000" dirty="0" smtClean="0">
                <a:sym typeface="Wingdings"/>
              </a:rPr>
              <a:t>	Maximum. schwerster Löcher</a:t>
            </a:r>
          </a:p>
          <a:p>
            <a:pPr marL="0" indent="0" eaLnBrk="1" hangingPunct="1">
              <a:buNone/>
              <a:tabLst>
                <a:tab pos="4132263" algn="l"/>
              </a:tabLst>
            </a:pPr>
            <a:endParaRPr lang="de-DE" sz="2000" dirty="0">
              <a:sym typeface="Wingdings"/>
            </a:endParaRPr>
          </a:p>
          <a:p>
            <a:pPr marL="0" indent="0" algn="r" eaLnBrk="1" hangingPunct="1">
              <a:buNone/>
              <a:tabLst>
                <a:tab pos="4132263" algn="l"/>
              </a:tabLst>
            </a:pPr>
            <a:r>
              <a:rPr lang="de-DE" sz="1600" dirty="0" err="1">
                <a:sym typeface="Wingdings"/>
              </a:rPr>
              <a:t>c</a:t>
            </a:r>
            <a:r>
              <a:rPr lang="de-DE" sz="1600" dirty="0" err="1" smtClean="0">
                <a:sym typeface="Wingdings"/>
              </a:rPr>
              <a:t>gs</a:t>
            </a:r>
            <a:r>
              <a:rPr lang="de-DE" sz="1600" dirty="0" smtClean="0">
                <a:sym typeface="Wingdings"/>
              </a:rPr>
              <a:t>-System: 1 </a:t>
            </a:r>
            <a:r>
              <a:rPr lang="de-DE" sz="1600" dirty="0" err="1" smtClean="0">
                <a:sym typeface="Wingdings"/>
              </a:rPr>
              <a:t>erg</a:t>
            </a:r>
            <a:r>
              <a:rPr lang="de-DE" sz="1600" dirty="0" smtClean="0">
                <a:sym typeface="Wingdings"/>
              </a:rPr>
              <a:t> = 10</a:t>
            </a:r>
            <a:r>
              <a:rPr lang="de-DE" sz="1600" baseline="30000" dirty="0" smtClean="0">
                <a:sym typeface="Wingdings"/>
              </a:rPr>
              <a:t>-7</a:t>
            </a:r>
            <a:r>
              <a:rPr lang="de-DE" sz="1600" dirty="0" smtClean="0">
                <a:sym typeface="Wingdings"/>
              </a:rPr>
              <a:t> J</a:t>
            </a:r>
            <a:endParaRPr lang="de-DE" sz="1600" dirty="0"/>
          </a:p>
        </p:txBody>
      </p:sp>
      <p:sp>
        <p:nvSpPr>
          <p:cNvPr id="6" name="Textfeld 5"/>
          <p:cNvSpPr txBox="1"/>
          <p:nvPr/>
        </p:nvSpPr>
        <p:spPr>
          <a:xfrm>
            <a:off x="525468" y="566124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82E94E"/>
                </a:solidFill>
              </a:rPr>
              <a:t>(Aufgabe 4)</a:t>
            </a:r>
            <a:endParaRPr lang="de-DE" b="1" dirty="0">
              <a:solidFill>
                <a:srgbClr val="82E9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0397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txBody>
          <a:bodyPr/>
          <a:lstStyle/>
          <a:p>
            <a:pPr eaLnBrk="1" hangingPunct="1"/>
            <a:r>
              <a:rPr lang="de-DE" sz="4000" dirty="0" smtClean="0"/>
              <a:t>Vereinheitlichtes Bild zur </a:t>
            </a:r>
            <a:r>
              <a:rPr lang="de-DE" sz="4000" dirty="0" err="1" smtClean="0"/>
              <a:t>Akkretion</a:t>
            </a:r>
            <a:endParaRPr lang="de-DE" sz="4000" dirty="0" smtClean="0"/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4860032" y="6237312"/>
            <a:ext cx="34655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de-DE" sz="1400" i="1" dirty="0" smtClean="0">
                <a:solidFill>
                  <a:srgbClr val="FFFFFF"/>
                </a:solidFill>
              </a:rPr>
              <a:t>A. Müller 2004</a:t>
            </a:r>
            <a:endParaRPr lang="de-DE" sz="1400" i="1" dirty="0">
              <a:solidFill>
                <a:srgbClr val="FFFFFF"/>
              </a:solidFill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24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pic>
        <p:nvPicPr>
          <p:cNvPr id="3" name="Bild 2" descr="AccretionUnificationSchem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2736"/>
            <a:ext cx="7596336" cy="5120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41686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z="4000" dirty="0" smtClean="0"/>
              <a:t>Massereiche Löcher sind überall!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628775"/>
            <a:ext cx="4043363" cy="2160588"/>
          </a:xfrm>
        </p:spPr>
        <p:txBody>
          <a:bodyPr/>
          <a:lstStyle/>
          <a:p>
            <a:pPr eaLnBrk="1" hangingPunct="1"/>
            <a:r>
              <a:rPr lang="de-DE" sz="2000" smtClean="0"/>
              <a:t>Himmelsfeld etwa 2x Vollmond</a:t>
            </a:r>
          </a:p>
          <a:p>
            <a:pPr eaLnBrk="1" hangingPunct="1"/>
            <a:r>
              <a:rPr lang="de-DE" sz="2000" smtClean="0"/>
              <a:t>aktive Galaxienkerne (AGN)</a:t>
            </a:r>
          </a:p>
          <a:p>
            <a:pPr eaLnBrk="1" hangingPunct="1"/>
            <a:r>
              <a:rPr lang="de-DE" sz="2000" smtClean="0"/>
              <a:t>jede Farbe (RGB) steht für ein bestimmtes Röntgenenergie-band</a:t>
            </a:r>
          </a:p>
          <a:p>
            <a:pPr eaLnBrk="1" hangingPunct="1"/>
            <a:endParaRPr lang="de-DE" sz="2000" smtClean="0"/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6229350" y="4868863"/>
            <a:ext cx="2328863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de-DE" sz="2800" b="1">
                <a:solidFill>
                  <a:schemeClr val="bg1"/>
                </a:solidFill>
              </a:rPr>
              <a:t>M87</a:t>
            </a:r>
          </a:p>
          <a:p>
            <a:pPr algn="r"/>
            <a:r>
              <a:rPr lang="de-DE" sz="1400" i="1">
                <a:solidFill>
                  <a:schemeClr val="bg1"/>
                </a:solidFill>
              </a:rPr>
              <a:t>50 Mio. Lichtjahre</a:t>
            </a:r>
          </a:p>
          <a:p>
            <a:pPr algn="r"/>
            <a:r>
              <a:rPr lang="de-DE" sz="1400" i="1">
                <a:solidFill>
                  <a:schemeClr val="bg1"/>
                </a:solidFill>
              </a:rPr>
              <a:t>Virgo Galaxienhaufen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285750" y="4076700"/>
            <a:ext cx="4043363" cy="1727200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000">
                <a:solidFill>
                  <a:schemeClr val="bg1"/>
                </a:solidFill>
              </a:rPr>
              <a:t>Röntgenstrahlung benötigte für die Reise bis zu 12 Mrd. Jahren!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5429250" y="5857875"/>
            <a:ext cx="34655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de-DE" sz="1400" i="1">
                <a:solidFill>
                  <a:srgbClr val="FFC000"/>
                </a:solidFill>
              </a:rPr>
              <a:t>XMM/COSMOS, Hasinger  2007</a:t>
            </a:r>
          </a:p>
        </p:txBody>
      </p:sp>
      <p:pic>
        <p:nvPicPr>
          <p:cNvPr id="16" name="Inhaltsplatzhalter 6" descr="cosmos_a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500563" y="1643063"/>
            <a:ext cx="4391025" cy="4143375"/>
          </a:xfrm>
          <a:prstGeom prst="rect">
            <a:avLst/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25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01949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  <p:bldP spid="32775" grpId="0" animBg="1"/>
      <p:bldP spid="327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umsplatzhalter 4"/>
          <p:cNvSpPr>
            <a:spLocks noGrp="1"/>
          </p:cNvSpPr>
          <p:nvPr>
            <p:ph type="dt" sz="quarter" idx="4294967295"/>
          </p:nvPr>
        </p:nvSpPr>
        <p:spPr bwMode="auto">
          <a:xfrm>
            <a:off x="142875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de-DE"/>
              <a:t>Juni 2007</a:t>
            </a:r>
          </a:p>
        </p:txBody>
      </p:sp>
      <p:sp>
        <p:nvSpPr>
          <p:cNvPr id="27651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noFill/>
        </p:spPr>
        <p:txBody>
          <a:bodyPr/>
          <a:lstStyle/>
          <a:p>
            <a:r>
              <a:rPr lang="de-DE" b="1" smtClean="0"/>
              <a:t>Andreas Müller</a:t>
            </a:r>
          </a:p>
          <a:p>
            <a:r>
              <a:rPr lang="de-DE" sz="1000" smtClean="0"/>
              <a:t>Max-Planck-Institut für extraterrestrische Physik, Garching</a:t>
            </a:r>
          </a:p>
        </p:txBody>
      </p:sp>
      <p:sp>
        <p:nvSpPr>
          <p:cNvPr id="27652" name="Foliennummernplatzhalter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1A856E08-F842-4FC2-954B-A9B535108CC6}" type="slidenum">
              <a:rPr lang="de-DE" smtClean="0"/>
              <a:pPr/>
              <a:t>26</a:t>
            </a:fld>
            <a:endParaRPr lang="de-DE" smtClean="0"/>
          </a:p>
        </p:txBody>
      </p:sp>
      <p:pic>
        <p:nvPicPr>
          <p:cNvPr id="27653" name="Picture 2" descr="bhdiskBIG-title-blau-DIN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825500" y="0"/>
            <a:ext cx="9972675" cy="6864350"/>
          </a:xfrm>
          <a:noFill/>
        </p:spPr>
      </p:pic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xfrm>
            <a:off x="2771775" y="2349500"/>
            <a:ext cx="5565775" cy="1871663"/>
          </a:xfrm>
        </p:spPr>
        <p:txBody>
          <a:bodyPr/>
          <a:lstStyle/>
          <a:p>
            <a:pPr algn="r" eaLnBrk="1" hangingPunct="1"/>
            <a:r>
              <a:rPr lang="de-DE" sz="6600" smtClean="0">
                <a:solidFill>
                  <a:schemeClr val="bg1"/>
                </a:solidFill>
              </a:rPr>
              <a:t>J</a:t>
            </a:r>
            <a:r>
              <a:rPr lang="de-DE" sz="4000" smtClean="0">
                <a:solidFill>
                  <a:srgbClr val="6666FF"/>
                </a:solidFill>
              </a:rPr>
              <a:t>ets - superschnelle </a:t>
            </a:r>
            <a:r>
              <a:rPr lang="de-DE" sz="4800" b="0" smtClean="0">
                <a:solidFill>
                  <a:srgbClr val="6666FF"/>
                </a:solidFill>
              </a:rPr>
              <a:t>Materiestrahlen</a:t>
            </a:r>
          </a:p>
        </p:txBody>
      </p:sp>
    </p:spTree>
    <p:custDataLst>
      <p:tags r:id="rId1"/>
    </p:custDataLst>
  </p:cSld>
  <p:clrMapOvr>
    <a:masterClrMapping/>
  </p:clrMapOvr>
  <p:transition spd="med" advClick="0" advTm="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xit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 descr="M87_HST_2000.tif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643063"/>
            <a:ext cx="3998912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z="4000" smtClean="0"/>
              <a:t>Löcher als Materieschleuder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4043362" cy="1656209"/>
          </a:xfrm>
        </p:spPr>
        <p:txBody>
          <a:bodyPr/>
          <a:lstStyle/>
          <a:p>
            <a:pPr eaLnBrk="1" hangingPunct="1"/>
            <a:r>
              <a:rPr lang="de-DE" sz="2000" dirty="0" smtClean="0"/>
              <a:t>aktive Galaxie M87</a:t>
            </a:r>
          </a:p>
          <a:p>
            <a:pPr eaLnBrk="1" hangingPunct="1"/>
            <a:r>
              <a:rPr lang="de-DE" sz="2000" dirty="0" smtClean="0"/>
              <a:t>Zentralgalaxie im </a:t>
            </a:r>
            <a:r>
              <a:rPr lang="de-DE" sz="2000" dirty="0" err="1" smtClean="0"/>
              <a:t>Virgohaufen</a:t>
            </a:r>
            <a:endParaRPr lang="de-DE" sz="2000" dirty="0" smtClean="0"/>
          </a:p>
          <a:p>
            <a:pPr eaLnBrk="1" hangingPunct="1"/>
            <a:r>
              <a:rPr lang="de-DE" sz="2000" dirty="0" smtClean="0"/>
              <a:t>Entfernung: 50 Mio. </a:t>
            </a:r>
            <a:r>
              <a:rPr lang="de-DE" sz="2000" dirty="0" err="1" smtClean="0"/>
              <a:t>Lj</a:t>
            </a:r>
            <a:endParaRPr lang="de-DE" sz="2000" dirty="0" smtClean="0"/>
          </a:p>
          <a:p>
            <a:pPr eaLnBrk="1" hangingPunct="1"/>
            <a:r>
              <a:rPr lang="de-DE" sz="2000" b="1" dirty="0">
                <a:solidFill>
                  <a:srgbClr val="FF7C80"/>
                </a:solidFill>
              </a:rPr>
              <a:t>M</a:t>
            </a:r>
            <a:r>
              <a:rPr lang="de-DE" sz="2000" b="1" baseline="-25000" dirty="0">
                <a:solidFill>
                  <a:srgbClr val="FF7C80"/>
                </a:solidFill>
              </a:rPr>
              <a:t>BH</a:t>
            </a:r>
            <a:r>
              <a:rPr lang="de-DE" sz="2000" b="1" dirty="0">
                <a:solidFill>
                  <a:srgbClr val="FF7C80"/>
                </a:solidFill>
              </a:rPr>
              <a:t> = 6.6 Mrd. </a:t>
            </a:r>
            <a:r>
              <a:rPr lang="de-DE" sz="2000" b="1" dirty="0" smtClean="0">
                <a:solidFill>
                  <a:srgbClr val="FF7C80"/>
                </a:solidFill>
              </a:rPr>
              <a:t>M</a:t>
            </a:r>
            <a:r>
              <a:rPr lang="de-DE" sz="2000" b="1" baseline="-25000" dirty="0" smtClean="0">
                <a:solidFill>
                  <a:srgbClr val="FF7C80"/>
                </a:solidFill>
                <a:latin typeface="Wingdings 2" pitchFamily="18" charset="2"/>
              </a:rPr>
              <a:t>8</a:t>
            </a:r>
            <a:endParaRPr lang="de-DE" sz="2000" dirty="0" smtClean="0"/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6229350" y="5301208"/>
            <a:ext cx="23288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de-DE" sz="2800" b="1" dirty="0" smtClean="0">
                <a:solidFill>
                  <a:schemeClr val="bg1"/>
                </a:solidFill>
              </a:rPr>
              <a:t>M87</a:t>
            </a:r>
            <a:endParaRPr lang="de-DE" sz="2800" b="1" dirty="0">
              <a:solidFill>
                <a:schemeClr val="bg1"/>
              </a:solidFill>
            </a:endParaRP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 rot="-2865761">
            <a:off x="5945188" y="1808163"/>
            <a:ext cx="793750" cy="3073400"/>
          </a:xfrm>
          <a:prstGeom prst="parallelogram">
            <a:avLst>
              <a:gd name="adj" fmla="val 25000"/>
            </a:avLst>
          </a:prstGeom>
          <a:noFill/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468313" y="3501008"/>
            <a:ext cx="4043362" cy="2302892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000" u="sng" dirty="0">
                <a:solidFill>
                  <a:schemeClr val="bg1"/>
                </a:solidFill>
              </a:rPr>
              <a:t>Nicht alle</a:t>
            </a:r>
            <a:r>
              <a:rPr lang="de-DE" sz="2000" dirty="0">
                <a:solidFill>
                  <a:schemeClr val="bg1"/>
                </a:solidFill>
              </a:rPr>
              <a:t> Materie fällt ins Loch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000" dirty="0">
                <a:solidFill>
                  <a:schemeClr val="bg1"/>
                </a:solidFill>
              </a:rPr>
              <a:t>Direkt am Loch werden fast lichtschnelle Materiestrahlen erzeugt: </a:t>
            </a:r>
            <a:r>
              <a:rPr lang="de-DE" sz="2000" b="1" dirty="0">
                <a:solidFill>
                  <a:srgbClr val="FF7C80"/>
                </a:solidFill>
                <a:latin typeface="+mn-lt"/>
              </a:rPr>
              <a:t>Jets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000" dirty="0">
                <a:solidFill>
                  <a:schemeClr val="bg1"/>
                </a:solidFill>
              </a:rPr>
              <a:t>Länge bis zu Mio. Lichtjahren</a:t>
            </a:r>
            <a:r>
              <a:rPr lang="de-DE" sz="2000" dirty="0" smtClean="0">
                <a:solidFill>
                  <a:schemeClr val="bg1"/>
                </a:solidFill>
              </a:rPr>
              <a:t>!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000" dirty="0">
                <a:solidFill>
                  <a:schemeClr val="bg1"/>
                </a:solidFill>
              </a:rPr>
              <a:t>K</a:t>
            </a:r>
            <a:r>
              <a:rPr lang="de-DE" sz="2000" dirty="0" smtClean="0">
                <a:solidFill>
                  <a:schemeClr val="bg1"/>
                </a:solidFill>
              </a:rPr>
              <a:t>leine Winkel: scheinbare Überlichtgeschwindigkeit</a:t>
            </a:r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6445250" y="2492375"/>
            <a:ext cx="1249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de-DE" sz="2000">
                <a:solidFill>
                  <a:schemeClr val="bg1"/>
                </a:solidFill>
              </a:rPr>
              <a:t>3000 Lj</a:t>
            </a:r>
            <a:endParaRPr lang="de-DE" sz="2000" i="1">
              <a:solidFill>
                <a:schemeClr val="bg1"/>
              </a:solidFill>
            </a:endParaRPr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5653088" y="1989138"/>
            <a:ext cx="2016125" cy="20161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5148263" y="5876925"/>
            <a:ext cx="34655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de-DE" sz="1400" i="1" dirty="0">
                <a:solidFill>
                  <a:srgbClr val="FFFF66"/>
                </a:solidFill>
              </a:rPr>
              <a:t>Weltraumteleskop Hubble 2004</a:t>
            </a: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27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467544" y="5877272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82E94E"/>
                </a:solidFill>
              </a:rPr>
              <a:t>(Aufgabe 5)</a:t>
            </a:r>
            <a:endParaRPr lang="de-DE" b="1" dirty="0">
              <a:solidFill>
                <a:srgbClr val="82E94E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  <p:bldP spid="32773" grpId="0"/>
      <p:bldP spid="32774" grpId="0" animBg="1"/>
      <p:bldP spid="32775" grpId="0" animBg="1"/>
      <p:bldP spid="32776" grpId="0"/>
      <p:bldP spid="32777" grpId="0" animBg="1"/>
      <p:bldP spid="32778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umsplatzhalter 4"/>
          <p:cNvSpPr>
            <a:spLocks noGrp="1"/>
          </p:cNvSpPr>
          <p:nvPr>
            <p:ph type="dt" sz="quarter" idx="4294967295"/>
          </p:nvPr>
        </p:nvSpPr>
        <p:spPr bwMode="auto">
          <a:xfrm>
            <a:off x="142875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de-DE"/>
              <a:t>Juni 2007</a:t>
            </a:r>
          </a:p>
        </p:txBody>
      </p:sp>
      <p:sp>
        <p:nvSpPr>
          <p:cNvPr id="12291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noFill/>
        </p:spPr>
        <p:txBody>
          <a:bodyPr/>
          <a:lstStyle/>
          <a:p>
            <a:r>
              <a:rPr lang="de-DE" b="1" smtClean="0"/>
              <a:t>Andreas Müller</a:t>
            </a:r>
          </a:p>
          <a:p>
            <a:r>
              <a:rPr lang="de-DE" sz="1000" smtClean="0"/>
              <a:t>Max-Planck-Institut für extraterrestrische Physik, Garching</a:t>
            </a:r>
          </a:p>
        </p:txBody>
      </p:sp>
      <p:sp>
        <p:nvSpPr>
          <p:cNvPr id="12292" name="Foliennummernplatzhalter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C5CB3275-31EF-495C-B623-CC42D42CC36C}" type="slidenum">
              <a:rPr lang="de-DE" smtClean="0"/>
              <a:pPr/>
              <a:t>28</a:t>
            </a:fld>
            <a:endParaRPr lang="de-DE" smtClean="0"/>
          </a:p>
        </p:txBody>
      </p:sp>
      <p:pic>
        <p:nvPicPr>
          <p:cNvPr id="12293" name="Picture 2" descr="bhdiskBIG-title-blau-DIN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825500" y="0"/>
            <a:ext cx="9972675" cy="6864350"/>
          </a:xfrm>
          <a:noFill/>
        </p:spPr>
      </p:pic>
      <p:sp>
        <p:nvSpPr>
          <p:cNvPr id="48131" name="Rectangle 3"/>
          <p:cNvSpPr>
            <a:spLocks noGrp="1" noChangeArrowheads="1"/>
          </p:cNvSpPr>
          <p:nvPr>
            <p:ph type="title"/>
          </p:nvPr>
        </p:nvSpPr>
        <p:spPr>
          <a:xfrm>
            <a:off x="1691680" y="2349500"/>
            <a:ext cx="6645871" cy="1871663"/>
          </a:xfrm>
        </p:spPr>
        <p:txBody>
          <a:bodyPr/>
          <a:lstStyle/>
          <a:p>
            <a:pPr algn="r" eaLnBrk="1" hangingPunct="1"/>
            <a:r>
              <a:rPr lang="de-DE" sz="7200" dirty="0" smtClean="0">
                <a:solidFill>
                  <a:schemeClr val="bg1"/>
                </a:solidFill>
              </a:rPr>
              <a:t>V</a:t>
            </a:r>
            <a:r>
              <a:rPr lang="de-DE" sz="4000" dirty="0" smtClean="0">
                <a:solidFill>
                  <a:srgbClr val="6666FF"/>
                </a:solidFill>
              </a:rPr>
              <a:t>ariable Phänomene bei</a:t>
            </a:r>
            <a:r>
              <a:rPr lang="de-DE" dirty="0" smtClean="0">
                <a:solidFill>
                  <a:srgbClr val="6666FF"/>
                </a:solidFill>
              </a:rPr>
              <a:t/>
            </a:r>
            <a:br>
              <a:rPr lang="de-DE" dirty="0" smtClean="0">
                <a:solidFill>
                  <a:srgbClr val="6666FF"/>
                </a:solidFill>
              </a:rPr>
            </a:br>
            <a:r>
              <a:rPr lang="de-DE" sz="4800" b="0" dirty="0" smtClean="0">
                <a:solidFill>
                  <a:srgbClr val="6666FF"/>
                </a:solidFill>
              </a:rPr>
              <a:t>Schwarzen Löchern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4640219"/>
      </p:ext>
    </p:extLst>
  </p:cSld>
  <p:clrMapOvr>
    <a:masterClrMapping/>
  </p:clrMapOvr>
  <p:transition spd="med" advClick="0" advTm="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taCar_X+opt_Chandra2007.jpg"/>
          <p:cNvPicPr>
            <a:picLocks noChangeAspect="1"/>
          </p:cNvPicPr>
          <p:nvPr/>
        </p:nvPicPr>
        <p:blipFill>
          <a:blip r:embed="rId2" cstate="print"/>
          <a:srcRect l="29672" t="21875" r="22356" b="23958"/>
          <a:stretch>
            <a:fillRect/>
          </a:stretch>
        </p:blipFill>
        <p:spPr bwMode="auto">
          <a:xfrm>
            <a:off x="4572000" y="1643063"/>
            <a:ext cx="4214813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Bald ein Loch?  </a:t>
            </a:r>
            <a:r>
              <a:rPr lang="de-DE" smtClean="0">
                <a:latin typeface="Symbol" pitchFamily="18" charset="2"/>
              </a:rPr>
              <a:t>h</a:t>
            </a:r>
            <a:r>
              <a:rPr lang="de-DE" smtClean="0"/>
              <a:t> Carinae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2836863"/>
          </a:xfrm>
        </p:spPr>
        <p:txBody>
          <a:bodyPr/>
          <a:lstStyle/>
          <a:p>
            <a:pPr eaLnBrk="1" hangingPunct="1"/>
            <a:r>
              <a:rPr lang="de-DE" sz="2000" smtClean="0"/>
              <a:t>Südhimmel: </a:t>
            </a:r>
            <a:r>
              <a:rPr lang="de-DE" sz="2000" i="1" smtClean="0"/>
              <a:t>Carina (Schiff)</a:t>
            </a:r>
          </a:p>
          <a:p>
            <a:pPr eaLnBrk="1" hangingPunct="1"/>
            <a:r>
              <a:rPr lang="de-DE" sz="2000" smtClean="0"/>
              <a:t>Superstern mit &gt;100 M</a:t>
            </a:r>
            <a:r>
              <a:rPr lang="de-DE" sz="2000" baseline="-25000" smtClean="0">
                <a:latin typeface="Wingdings 2" pitchFamily="18" charset="2"/>
              </a:rPr>
              <a:t>8</a:t>
            </a:r>
          </a:p>
          <a:p>
            <a:pPr eaLnBrk="1" hangingPunct="1"/>
            <a:r>
              <a:rPr lang="de-DE" sz="2000" smtClean="0"/>
              <a:t>Begleitstern!</a:t>
            </a:r>
          </a:p>
          <a:p>
            <a:pPr eaLnBrk="1" hangingPunct="1"/>
            <a:r>
              <a:rPr lang="de-DE" sz="2000" smtClean="0"/>
              <a:t>Entfernung: 7500 Lj</a:t>
            </a:r>
          </a:p>
          <a:p>
            <a:pPr eaLnBrk="1" hangingPunct="1"/>
            <a:r>
              <a:rPr lang="de-DE" sz="2000" smtClean="0"/>
              <a:t>Leuchtkräftiger Blauer Veränderlicher (LBV)</a:t>
            </a:r>
          </a:p>
          <a:p>
            <a:pPr eaLnBrk="1" hangingPunct="1"/>
            <a:r>
              <a:rPr lang="de-DE" sz="2000" smtClean="0"/>
              <a:t>Riesige Sternexplosion: </a:t>
            </a:r>
            <a:r>
              <a:rPr lang="de-DE" sz="2000" b="1" smtClean="0"/>
              <a:t>Hypernova</a:t>
            </a:r>
            <a:endParaRPr lang="de-DE" sz="2000" smtClean="0"/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468313" y="4508500"/>
            <a:ext cx="4032250" cy="865188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000">
                <a:solidFill>
                  <a:schemeClr val="bg1"/>
                </a:solidFill>
              </a:rPr>
              <a:t>Übrig bleibt ein (sternartiges)</a:t>
            </a:r>
            <a:endParaRPr lang="de-DE" sz="2000" b="1">
              <a:solidFill>
                <a:schemeClr val="bg1"/>
              </a:solidFill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de-DE" sz="2000" b="1">
                <a:solidFill>
                  <a:schemeClr val="bg1"/>
                </a:solidFill>
              </a:rPr>
              <a:t>	Schwarzes Loch</a:t>
            </a:r>
            <a:endParaRPr lang="de-DE" sz="2000">
              <a:solidFill>
                <a:schemeClr val="bg1"/>
              </a:solidFill>
            </a:endParaRP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180209" y="5445125"/>
            <a:ext cx="46402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  <a:buFont typeface="Wingdings" pitchFamily="2" charset="2"/>
              <a:buNone/>
            </a:pPr>
            <a:r>
              <a:rPr lang="de-DE" sz="1400" i="1" dirty="0">
                <a:solidFill>
                  <a:srgbClr val="FF99FF"/>
                </a:solidFill>
              </a:rPr>
              <a:t>	</a:t>
            </a:r>
            <a:r>
              <a:rPr lang="de-DE" sz="1400" i="1" dirty="0" err="1">
                <a:solidFill>
                  <a:srgbClr val="FF99FF"/>
                </a:solidFill>
              </a:rPr>
              <a:t>Komposit</a:t>
            </a:r>
            <a:r>
              <a:rPr lang="de-DE" sz="1400" i="1" dirty="0">
                <a:solidFill>
                  <a:srgbClr val="FF99FF"/>
                </a:solidFill>
              </a:rPr>
              <a:t>-Foto von den Weltraumteleskopen </a:t>
            </a:r>
            <a:r>
              <a:rPr lang="de-DE" sz="1400" b="1" i="1" dirty="0">
                <a:solidFill>
                  <a:srgbClr val="CCCCFF"/>
                </a:solidFill>
              </a:rPr>
              <a:t>Hubble (optisch)</a:t>
            </a:r>
            <a:r>
              <a:rPr lang="de-DE" sz="1400" i="1" dirty="0">
                <a:solidFill>
                  <a:srgbClr val="FF99FF"/>
                </a:solidFill>
              </a:rPr>
              <a:t> und </a:t>
            </a:r>
            <a:r>
              <a:rPr lang="de-DE" sz="1400" b="1" i="1" dirty="0">
                <a:solidFill>
                  <a:srgbClr val="FF9900"/>
                </a:solidFill>
              </a:rPr>
              <a:t>Chandra (Röntgen)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29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287212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nimBg="1"/>
      <p:bldP spid="53253" grpId="0" animBg="1"/>
      <p:bldP spid="532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z="4000" dirty="0" smtClean="0"/>
              <a:t>Einsteins Relativitätstheorien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1" y="1838871"/>
            <a:ext cx="5626968" cy="3102297"/>
          </a:xfrm>
        </p:spPr>
        <p:txBody>
          <a:bodyPr/>
          <a:lstStyle/>
          <a:p>
            <a:pPr eaLnBrk="1" hangingPunct="1"/>
            <a:r>
              <a:rPr lang="de-DE" sz="2000" dirty="0"/>
              <a:t>1</a:t>
            </a:r>
            <a:r>
              <a:rPr lang="de-DE" sz="2000" dirty="0" smtClean="0"/>
              <a:t>905</a:t>
            </a:r>
            <a:r>
              <a:rPr lang="de-DE" sz="2000" dirty="0"/>
              <a:t>: </a:t>
            </a:r>
            <a:br>
              <a:rPr lang="de-DE" sz="2000" dirty="0"/>
            </a:br>
            <a:r>
              <a:rPr lang="de-DE" sz="2000" dirty="0"/>
              <a:t>Spezielle Relativitätstheorie </a:t>
            </a:r>
            <a:endParaRPr lang="de-DE" sz="2000" dirty="0" smtClean="0"/>
          </a:p>
          <a:p>
            <a:pPr eaLnBrk="1" hangingPunct="1"/>
            <a:r>
              <a:rPr lang="de-DE" sz="2000" dirty="0" smtClean="0"/>
              <a:t>1915</a:t>
            </a:r>
            <a:r>
              <a:rPr lang="de-DE" sz="2000" dirty="0"/>
              <a:t>: </a:t>
            </a:r>
            <a:br>
              <a:rPr lang="de-DE" sz="2000" dirty="0"/>
            </a:br>
            <a:r>
              <a:rPr lang="de-DE" sz="2000" dirty="0"/>
              <a:t>Allgemeine Relativitätstheorie (Gravitation</a:t>
            </a:r>
            <a:r>
              <a:rPr lang="de-DE" sz="2000" dirty="0" smtClean="0"/>
              <a:t>)</a:t>
            </a:r>
          </a:p>
          <a:p>
            <a:pPr marL="0" indent="0" eaLnBrk="1" hangingPunct="1">
              <a:buNone/>
            </a:pPr>
            <a:endParaRPr lang="de-DE" sz="2000" dirty="0" smtClean="0"/>
          </a:p>
          <a:p>
            <a:pPr eaLnBrk="1" hangingPunct="1"/>
            <a:r>
              <a:rPr lang="de-DE" sz="2000" b="1" dirty="0" smtClean="0"/>
              <a:t>Raum</a:t>
            </a:r>
            <a:r>
              <a:rPr lang="de-DE" sz="2000" b="1" dirty="0"/>
              <a:t>-Zeit-Kontinuum oder </a:t>
            </a:r>
            <a:r>
              <a:rPr lang="de-DE" sz="2000" b="1" dirty="0" err="1"/>
              <a:t>Raumzeit</a:t>
            </a:r>
            <a:r>
              <a:rPr lang="de-DE" sz="2000" b="1" dirty="0"/>
              <a:t> </a:t>
            </a:r>
            <a:endParaRPr lang="de-DE" b="1" dirty="0" smtClean="0"/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3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6228184" y="5035823"/>
            <a:ext cx="2242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Albert Einstein </a:t>
            </a:r>
            <a:b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de-DE" sz="1600" dirty="0" smtClean="0">
                <a:solidFill>
                  <a:schemeClr val="bg1"/>
                </a:solidFill>
                <a:latin typeface="Arial"/>
                <a:cs typeface="Arial"/>
              </a:rPr>
              <a:t>(1879 – 1955) </a:t>
            </a:r>
          </a:p>
          <a:p>
            <a:pPr algn="ctr"/>
            <a:endParaRPr lang="de-DE" sz="1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16" name="Bild 15" descr="AlbertEinste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335" y="1795464"/>
            <a:ext cx="2263108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382982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Gammastrahlenausbruch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28800"/>
            <a:ext cx="4038600" cy="3701008"/>
          </a:xfrm>
        </p:spPr>
        <p:txBody>
          <a:bodyPr/>
          <a:lstStyle/>
          <a:p>
            <a:pPr eaLnBrk="1" hangingPunct="1"/>
            <a:r>
              <a:rPr lang="de-DE" sz="2000" smtClean="0"/>
              <a:t>Sternexplosion: </a:t>
            </a:r>
            <a:r>
              <a:rPr lang="de-DE" sz="2000" b="1" smtClean="0"/>
              <a:t>Hypernova</a:t>
            </a:r>
            <a:endParaRPr lang="de-DE" sz="2000" b="1" i="1" smtClean="0"/>
          </a:p>
          <a:p>
            <a:pPr eaLnBrk="1" hangingPunct="1"/>
            <a:r>
              <a:rPr lang="de-DE" sz="2000" smtClean="0"/>
              <a:t>GRB090423</a:t>
            </a:r>
          </a:p>
          <a:p>
            <a:pPr eaLnBrk="1" hangingPunct="1"/>
            <a:r>
              <a:rPr lang="de-DE" sz="2000" smtClean="0"/>
              <a:t>z = 8,2</a:t>
            </a:r>
          </a:p>
          <a:p>
            <a:pPr eaLnBrk="1" hangingPunct="1"/>
            <a:r>
              <a:rPr lang="de-DE" sz="2000" smtClean="0"/>
              <a:t>ca. 600 Mio. Jahre nach dem Urknall</a:t>
            </a:r>
          </a:p>
          <a:p>
            <a:pPr eaLnBrk="1" hangingPunct="1"/>
            <a:r>
              <a:rPr lang="de-DE" sz="2000" smtClean="0"/>
              <a:t>Entdeckung beweist: Damals gab es schon Sterne!</a:t>
            </a:r>
          </a:p>
          <a:p>
            <a:pPr eaLnBrk="1" hangingPunct="1"/>
            <a:endParaRPr lang="de-DE" sz="2000" smtClean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067175" y="5445125"/>
            <a:ext cx="46402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  <a:buFont typeface="Wingdings" pitchFamily="2" charset="2"/>
              <a:buNone/>
            </a:pPr>
            <a:r>
              <a:rPr lang="de-DE" sz="1400" i="1">
                <a:solidFill>
                  <a:srgbClr val="FF99FF"/>
                </a:solidFill>
              </a:rPr>
              <a:t>	Komposit-Foto vom Weltraumteleskope Swift </a:t>
            </a:r>
          </a:p>
          <a:p>
            <a:pPr marL="342900" indent="-342900" algn="r">
              <a:spcBef>
                <a:spcPct val="20000"/>
              </a:spcBef>
              <a:buFont typeface="Wingdings" pitchFamily="2" charset="2"/>
              <a:buNone/>
            </a:pPr>
            <a:r>
              <a:rPr lang="de-DE" sz="1400" b="1" i="1">
                <a:solidFill>
                  <a:srgbClr val="CCCCFF"/>
                </a:solidFill>
              </a:rPr>
              <a:t>UV</a:t>
            </a:r>
            <a:r>
              <a:rPr lang="de-DE" sz="1400" i="1">
                <a:solidFill>
                  <a:srgbClr val="FF99FF"/>
                </a:solidFill>
              </a:rPr>
              <a:t> und </a:t>
            </a:r>
            <a:r>
              <a:rPr lang="de-DE" sz="1400" b="1" i="1">
                <a:solidFill>
                  <a:srgbClr val="FF9900"/>
                </a:solidFill>
              </a:rPr>
              <a:t>Röntgen</a:t>
            </a:r>
          </a:p>
        </p:txBody>
      </p:sp>
      <p:pic>
        <p:nvPicPr>
          <p:cNvPr id="18440" name="Grafik 12" descr="GRB090423_Swift_blaugrün=UV_orange=X_Immler_size6_3arcmi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1643063"/>
            <a:ext cx="37147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30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5117380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nimBg="1"/>
      <p:bldP spid="5325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xray_binary"/>
          <p:cNvPicPr>
            <a:picLocks noChangeAspect="1" noChangeArrowheads="1"/>
          </p:cNvPicPr>
          <p:nvPr/>
        </p:nvPicPr>
        <p:blipFill rotWithShape="1">
          <a:blip r:embed="rId2" cstate="print"/>
          <a:srcRect l="9558" t="22607"/>
          <a:stretch/>
        </p:blipFill>
        <p:spPr bwMode="auto">
          <a:xfrm>
            <a:off x="399071" y="2464335"/>
            <a:ext cx="4103402" cy="2675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46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z="4000" dirty="0" smtClean="0"/>
              <a:t>Röntgendoppelsterne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4644008" y="5211663"/>
            <a:ext cx="4032448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Font typeface="Wingdings" pitchFamily="2" charset="2"/>
              <a:buNone/>
              <a:tabLst>
                <a:tab pos="1238250" algn="l"/>
                <a:tab pos="5048250" algn="l"/>
                <a:tab pos="7239000" algn="l"/>
              </a:tabLst>
            </a:pPr>
            <a:r>
              <a:rPr lang="de-DE" sz="1200" i="1" dirty="0" smtClean="0">
                <a:solidFill>
                  <a:schemeClr val="accent1"/>
                </a:solidFill>
              </a:rPr>
              <a:t>Illustration: M. </a:t>
            </a:r>
            <a:r>
              <a:rPr lang="de-DE" sz="1200" i="1" dirty="0" err="1" smtClean="0">
                <a:solidFill>
                  <a:schemeClr val="accent1"/>
                </a:solidFill>
              </a:rPr>
              <a:t>McCrory</a:t>
            </a:r>
            <a:r>
              <a:rPr lang="de-DE" sz="1200" i="1" dirty="0" smtClean="0">
                <a:solidFill>
                  <a:schemeClr val="accent1"/>
                </a:solidFill>
              </a:rPr>
              <a:t>, F. Valsecchi, V. </a:t>
            </a:r>
            <a:r>
              <a:rPr lang="de-DE" sz="1200" i="1" dirty="0" err="1" smtClean="0">
                <a:solidFill>
                  <a:schemeClr val="accent1"/>
                </a:solidFill>
              </a:rPr>
              <a:t>Kalogera</a:t>
            </a:r>
            <a:endParaRPr lang="de-DE" sz="1200" b="1" baseline="-25000" dirty="0">
              <a:solidFill>
                <a:schemeClr val="accent1"/>
              </a:solidFill>
              <a:latin typeface="Wingdings 2" pitchFamily="18" charset="2"/>
            </a:endParaRP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840110" y="4419526"/>
            <a:ext cx="129540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de-DE" sz="1400" dirty="0">
                <a:solidFill>
                  <a:srgbClr val="FFFF66"/>
                </a:solidFill>
              </a:rPr>
              <a:t>Sternriese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2279973" y="2541835"/>
            <a:ext cx="2016125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de-DE" sz="1400" dirty="0">
                <a:solidFill>
                  <a:srgbClr val="FF5050"/>
                </a:solidFill>
              </a:rPr>
              <a:t>Schwarzes Loch</a:t>
            </a:r>
          </a:p>
        </p:txBody>
      </p:sp>
      <p:sp>
        <p:nvSpPr>
          <p:cNvPr id="54279" name="Freeform 7"/>
          <p:cNvSpPr>
            <a:spLocks/>
          </p:cNvSpPr>
          <p:nvPr/>
        </p:nvSpPr>
        <p:spPr bwMode="auto">
          <a:xfrm>
            <a:off x="1457649" y="2691383"/>
            <a:ext cx="810095" cy="116830"/>
          </a:xfrm>
          <a:custGeom>
            <a:avLst/>
            <a:gdLst>
              <a:gd name="T0" fmla="*/ 0 w 522"/>
              <a:gd name="T1" fmla="*/ 2147483647 h 180"/>
              <a:gd name="T2" fmla="*/ 2147483647 w 522"/>
              <a:gd name="T3" fmla="*/ 0 h 180"/>
              <a:gd name="T4" fmla="*/ 0 60000 65536"/>
              <a:gd name="T5" fmla="*/ 0 60000 65536"/>
              <a:gd name="T6" fmla="*/ 0 w 522"/>
              <a:gd name="T7" fmla="*/ 0 h 180"/>
              <a:gd name="T8" fmla="*/ 522 w 522"/>
              <a:gd name="T9" fmla="*/ 180 h 1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22" h="180">
                <a:moveTo>
                  <a:pt x="0" y="180"/>
                </a:moveTo>
                <a:lnTo>
                  <a:pt x="522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54280" name="Freeform 8"/>
          <p:cNvSpPr>
            <a:spLocks/>
          </p:cNvSpPr>
          <p:nvPr/>
        </p:nvSpPr>
        <p:spPr bwMode="auto">
          <a:xfrm>
            <a:off x="1733873" y="4060751"/>
            <a:ext cx="1193800" cy="366712"/>
          </a:xfrm>
          <a:custGeom>
            <a:avLst/>
            <a:gdLst>
              <a:gd name="T0" fmla="*/ 0 w 752"/>
              <a:gd name="T1" fmla="*/ 2147483647 h 231"/>
              <a:gd name="T2" fmla="*/ 2147483647 w 752"/>
              <a:gd name="T3" fmla="*/ 0 h 231"/>
              <a:gd name="T4" fmla="*/ 0 60000 65536"/>
              <a:gd name="T5" fmla="*/ 0 60000 65536"/>
              <a:gd name="T6" fmla="*/ 0 w 752"/>
              <a:gd name="T7" fmla="*/ 0 h 231"/>
              <a:gd name="T8" fmla="*/ 752 w 752"/>
              <a:gd name="T9" fmla="*/ 231 h 2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52" h="231">
                <a:moveTo>
                  <a:pt x="0" y="231"/>
                </a:moveTo>
                <a:lnTo>
                  <a:pt x="752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54281" name="Oval 9"/>
          <p:cNvSpPr>
            <a:spLocks noChangeArrowheads="1"/>
          </p:cNvSpPr>
          <p:nvPr/>
        </p:nvSpPr>
        <p:spPr bwMode="auto">
          <a:xfrm>
            <a:off x="1416373" y="2763763"/>
            <a:ext cx="71437" cy="71438"/>
          </a:xfrm>
          <a:prstGeom prst="ellipse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395536" y="5211663"/>
            <a:ext cx="37449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Wingdings" pitchFamily="2" charset="2"/>
              <a:buNone/>
              <a:tabLst>
                <a:tab pos="1238250" algn="l"/>
                <a:tab pos="5048250" algn="l"/>
                <a:tab pos="7239000" algn="l"/>
              </a:tabLst>
            </a:pPr>
            <a:r>
              <a:rPr lang="de-DE" sz="1200" i="1" dirty="0">
                <a:solidFill>
                  <a:srgbClr val="FFFF66"/>
                </a:solidFill>
              </a:rPr>
              <a:t>Illustration: Chandra Website</a:t>
            </a: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31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pic>
        <p:nvPicPr>
          <p:cNvPr id="2" name="Bild 1" descr="Valsecchi_M33X_7_CREDITS_lowRes_sketch-windaccretion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" r="19696" b="10393"/>
          <a:stretch/>
        </p:blipFill>
        <p:spPr>
          <a:xfrm>
            <a:off x="4644008" y="2475359"/>
            <a:ext cx="4070798" cy="2650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395536" y="1772816"/>
            <a:ext cx="417646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2400" dirty="0" smtClean="0">
                <a:solidFill>
                  <a:schemeClr val="bg1"/>
                </a:solidFill>
              </a:rPr>
              <a:t>Massenüberfluss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4644008" y="1772816"/>
            <a:ext cx="403244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2400" dirty="0" err="1" smtClean="0">
                <a:solidFill>
                  <a:schemeClr val="bg1"/>
                </a:solidFill>
              </a:rPr>
              <a:t>Aufsammlung</a:t>
            </a:r>
            <a:r>
              <a:rPr lang="de-DE" sz="2400" dirty="0" smtClean="0">
                <a:solidFill>
                  <a:schemeClr val="bg1"/>
                </a:solidFill>
              </a:rPr>
              <a:t> des Winds</a:t>
            </a: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4860032" y="2631381"/>
            <a:ext cx="129540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de-DE" sz="1400" dirty="0">
                <a:solidFill>
                  <a:schemeClr val="accent1">
                    <a:lumMod val="90000"/>
                  </a:schemeClr>
                </a:solidFill>
              </a:rPr>
              <a:t>Sternriese</a:t>
            </a: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4644009" y="3140968"/>
            <a:ext cx="1080119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400" dirty="0" smtClean="0">
                <a:solidFill>
                  <a:srgbClr val="FF5050"/>
                </a:solidFill>
              </a:rPr>
              <a:t>Schwarzes</a:t>
            </a:r>
          </a:p>
          <a:p>
            <a:pPr marL="342900" indent="-342900" algn="ctr">
              <a:spcBef>
                <a:spcPct val="20000"/>
              </a:spcBef>
              <a:buFont typeface="Wingdings" pitchFamily="2" charset="2"/>
              <a:buNone/>
            </a:pPr>
            <a:r>
              <a:rPr lang="de-DE" sz="1400" dirty="0" smtClean="0">
                <a:solidFill>
                  <a:srgbClr val="FF5050"/>
                </a:solidFill>
              </a:rPr>
              <a:t>Loch</a:t>
            </a:r>
            <a:endParaRPr lang="de-DE" sz="1400" dirty="0">
              <a:solidFill>
                <a:srgbClr val="FF5050"/>
              </a:solidFill>
            </a:endParaRPr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 flipV="1">
            <a:off x="5220072" y="3717032"/>
            <a:ext cx="1008112" cy="576064"/>
          </a:xfrm>
          <a:custGeom>
            <a:avLst/>
            <a:gdLst>
              <a:gd name="T0" fmla="*/ 0 w 522"/>
              <a:gd name="T1" fmla="*/ 2147483647 h 180"/>
              <a:gd name="T2" fmla="*/ 2147483647 w 522"/>
              <a:gd name="T3" fmla="*/ 0 h 180"/>
              <a:gd name="T4" fmla="*/ 0 60000 65536"/>
              <a:gd name="T5" fmla="*/ 0 60000 65536"/>
              <a:gd name="T6" fmla="*/ 0 w 522"/>
              <a:gd name="T7" fmla="*/ 0 h 180"/>
              <a:gd name="T8" fmla="*/ 522 w 522"/>
              <a:gd name="T9" fmla="*/ 180 h 1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22" h="180">
                <a:moveTo>
                  <a:pt x="0" y="180"/>
                </a:moveTo>
                <a:lnTo>
                  <a:pt x="522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 flipV="1">
            <a:off x="5868144" y="2787600"/>
            <a:ext cx="1296144" cy="353368"/>
          </a:xfrm>
          <a:custGeom>
            <a:avLst/>
            <a:gdLst>
              <a:gd name="T0" fmla="*/ 0 w 752"/>
              <a:gd name="T1" fmla="*/ 2147483647 h 231"/>
              <a:gd name="T2" fmla="*/ 2147483647 w 752"/>
              <a:gd name="T3" fmla="*/ 0 h 231"/>
              <a:gd name="T4" fmla="*/ 0 60000 65536"/>
              <a:gd name="T5" fmla="*/ 0 60000 65536"/>
              <a:gd name="T6" fmla="*/ 0 w 752"/>
              <a:gd name="T7" fmla="*/ 0 h 231"/>
              <a:gd name="T8" fmla="*/ 752 w 752"/>
              <a:gd name="T9" fmla="*/ 231 h 2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52" h="231">
                <a:moveTo>
                  <a:pt x="0" y="231"/>
                </a:moveTo>
                <a:lnTo>
                  <a:pt x="752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25" name="Oval 9"/>
          <p:cNvSpPr>
            <a:spLocks noChangeArrowheads="1"/>
          </p:cNvSpPr>
          <p:nvPr/>
        </p:nvSpPr>
        <p:spPr bwMode="auto">
          <a:xfrm>
            <a:off x="6228184" y="4293096"/>
            <a:ext cx="71437" cy="71438"/>
          </a:xfrm>
          <a:prstGeom prst="ellipse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79170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7" grpId="0" build="p"/>
      <p:bldP spid="54278" grpId="0"/>
      <p:bldP spid="54279" grpId="0" animBg="1"/>
      <p:bldP spid="54280" grpId="0" animBg="1"/>
      <p:bldP spid="54281" grpId="0" animBg="1"/>
      <p:bldP spid="54282" grpId="0"/>
      <p:bldP spid="16" grpId="0"/>
      <p:bldP spid="17" grpId="0"/>
      <p:bldP spid="20" grpId="0" build="p"/>
      <p:bldP spid="21" grpId="0"/>
      <p:bldP spid="22" grpId="0" animBg="1"/>
      <p:bldP spid="23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 descr="cygx1_chandra_aug09.jpg"/>
          <p:cNvPicPr>
            <a:picLocks noChangeAspect="1"/>
          </p:cNvPicPr>
          <p:nvPr/>
        </p:nvPicPr>
        <p:blipFill>
          <a:blip r:embed="rId2" cstate="print"/>
          <a:srcRect l="15625" t="17708" r="14583" b="17708"/>
          <a:stretch>
            <a:fillRect/>
          </a:stretch>
        </p:blipFill>
        <p:spPr bwMode="auto">
          <a:xfrm>
            <a:off x="4255144" y="1714499"/>
            <a:ext cx="4421312" cy="4091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46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z="4000" dirty="0" smtClean="0"/>
              <a:t>Röntgendoppelstern </a:t>
            </a:r>
            <a:r>
              <a:rPr lang="de-DE" sz="4000" dirty="0" err="1" smtClean="0"/>
              <a:t>Cygnus</a:t>
            </a:r>
            <a:r>
              <a:rPr lang="de-DE" sz="4000" dirty="0" smtClean="0"/>
              <a:t> X-1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5004048" y="5859735"/>
            <a:ext cx="3672408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Font typeface="Wingdings" pitchFamily="2" charset="2"/>
              <a:buNone/>
              <a:tabLst>
                <a:tab pos="1238250" algn="l"/>
                <a:tab pos="5048250" algn="l"/>
                <a:tab pos="7239000" algn="l"/>
              </a:tabLst>
            </a:pPr>
            <a:r>
              <a:rPr lang="de-DE" sz="1400" i="1" dirty="0" smtClean="0">
                <a:solidFill>
                  <a:schemeClr val="accent1"/>
                </a:solidFill>
              </a:rPr>
              <a:t>Röntgenfoto von </a:t>
            </a:r>
            <a:r>
              <a:rPr lang="de-DE" sz="1400" i="1" dirty="0">
                <a:solidFill>
                  <a:schemeClr val="accent1"/>
                </a:solidFill>
              </a:rPr>
              <a:t>Chandra, NASA, </a:t>
            </a:r>
            <a:r>
              <a:rPr lang="de-DE" sz="1400" i="1" dirty="0" smtClean="0">
                <a:solidFill>
                  <a:schemeClr val="accent1"/>
                </a:solidFill>
              </a:rPr>
              <a:t>2009</a:t>
            </a:r>
            <a:endParaRPr lang="de-DE" sz="1400" i="1" dirty="0">
              <a:solidFill>
                <a:schemeClr val="accent1"/>
              </a:solidFill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32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83568" y="1772816"/>
            <a:ext cx="388843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de-DE" sz="2400" dirty="0" smtClean="0">
                <a:solidFill>
                  <a:schemeClr val="bg1"/>
                </a:solidFill>
              </a:rPr>
              <a:t>Typ: </a:t>
            </a:r>
            <a:r>
              <a:rPr lang="de-DE" sz="2400" dirty="0" err="1" smtClean="0">
                <a:solidFill>
                  <a:schemeClr val="bg1"/>
                </a:solidFill>
              </a:rPr>
              <a:t>Windakkretion</a:t>
            </a:r>
            <a:endParaRPr lang="de-DE" sz="2400" dirty="0" smtClean="0">
              <a:solidFill>
                <a:schemeClr val="bg1"/>
              </a:solidFill>
            </a:endParaRPr>
          </a:p>
          <a:p>
            <a:pPr algn="l" eaLnBrk="1" hangingPunct="1"/>
            <a:endParaRPr lang="de-DE" sz="2400" dirty="0" smtClean="0">
              <a:solidFill>
                <a:schemeClr val="accent1"/>
              </a:solidFill>
            </a:endParaRPr>
          </a:p>
          <a:p>
            <a:pPr algn="l" eaLnBrk="1" hangingPunct="1"/>
            <a:r>
              <a:rPr lang="de-DE" sz="2400" dirty="0" smtClean="0">
                <a:solidFill>
                  <a:schemeClr val="accent1"/>
                </a:solidFill>
              </a:rPr>
              <a:t>Sternbild Schwan</a:t>
            </a:r>
          </a:p>
          <a:p>
            <a:pPr algn="l" eaLnBrk="1" hangingPunct="1"/>
            <a:r>
              <a:rPr lang="de-DE" sz="2400" dirty="0" smtClean="0">
                <a:solidFill>
                  <a:schemeClr val="accent1"/>
                </a:solidFill>
              </a:rPr>
              <a:t>Entfernung 6000 </a:t>
            </a:r>
            <a:r>
              <a:rPr lang="de-DE" sz="2400" dirty="0" err="1" smtClean="0">
                <a:solidFill>
                  <a:schemeClr val="accent1"/>
                </a:solidFill>
              </a:rPr>
              <a:t>Lj</a:t>
            </a:r>
            <a:endParaRPr lang="de-DE" sz="2400" dirty="0" smtClean="0">
              <a:solidFill>
                <a:schemeClr val="accent1"/>
              </a:solidFill>
            </a:endParaRPr>
          </a:p>
          <a:p>
            <a:pPr algn="l" eaLnBrk="1" hangingPunct="1"/>
            <a:r>
              <a:rPr lang="de-DE" sz="2400" dirty="0" smtClean="0">
                <a:solidFill>
                  <a:schemeClr val="accent1"/>
                </a:solidFill>
              </a:rPr>
              <a:t>M</a:t>
            </a:r>
            <a:r>
              <a:rPr lang="de-DE" sz="2400" baseline="-25000" dirty="0" smtClean="0">
                <a:solidFill>
                  <a:schemeClr val="accent1"/>
                </a:solidFill>
              </a:rPr>
              <a:t>O-Stern</a:t>
            </a:r>
            <a:r>
              <a:rPr lang="de-DE" sz="2400" dirty="0" smtClean="0">
                <a:solidFill>
                  <a:schemeClr val="accent1"/>
                </a:solidFill>
              </a:rPr>
              <a:t>  </a:t>
            </a:r>
            <a:r>
              <a:rPr lang="de-DE" sz="2400" dirty="0">
                <a:solidFill>
                  <a:schemeClr val="accent1"/>
                </a:solidFill>
              </a:rPr>
              <a:t>~ </a:t>
            </a:r>
            <a:r>
              <a:rPr lang="de-DE" sz="2400" dirty="0" smtClean="0">
                <a:solidFill>
                  <a:schemeClr val="accent1"/>
                </a:solidFill>
              </a:rPr>
              <a:t>30 </a:t>
            </a:r>
            <a:r>
              <a:rPr lang="de-DE" sz="2400" dirty="0">
                <a:solidFill>
                  <a:schemeClr val="accent1"/>
                </a:solidFill>
              </a:rPr>
              <a:t>M</a:t>
            </a:r>
            <a:r>
              <a:rPr lang="de-DE" sz="2400" baseline="-25000" dirty="0">
                <a:solidFill>
                  <a:schemeClr val="accent1"/>
                </a:solidFill>
                <a:latin typeface="Wingdings 2" pitchFamily="18" charset="2"/>
              </a:rPr>
              <a:t>8</a:t>
            </a:r>
          </a:p>
          <a:p>
            <a:pPr algn="l" eaLnBrk="1" hangingPunct="1"/>
            <a:r>
              <a:rPr lang="de-DE" sz="2400" dirty="0" smtClean="0">
                <a:solidFill>
                  <a:schemeClr val="accent1"/>
                </a:solidFill>
              </a:rPr>
              <a:t>M</a:t>
            </a:r>
            <a:r>
              <a:rPr lang="de-DE" sz="2400" baseline="-25000" dirty="0" smtClean="0">
                <a:solidFill>
                  <a:schemeClr val="accent1"/>
                </a:solidFill>
              </a:rPr>
              <a:t>BH</a:t>
            </a:r>
            <a:r>
              <a:rPr lang="de-DE" sz="2400" dirty="0" smtClean="0">
                <a:solidFill>
                  <a:schemeClr val="accent1"/>
                </a:solidFill>
              </a:rPr>
              <a:t>  </a:t>
            </a:r>
            <a:r>
              <a:rPr lang="de-DE" sz="2400" dirty="0">
                <a:solidFill>
                  <a:schemeClr val="accent1"/>
                </a:solidFill>
              </a:rPr>
              <a:t>~ 10 M</a:t>
            </a:r>
            <a:r>
              <a:rPr lang="de-DE" sz="2400" baseline="-25000" dirty="0">
                <a:solidFill>
                  <a:schemeClr val="accent1"/>
                </a:solidFill>
                <a:latin typeface="Wingdings 2" pitchFamily="18" charset="2"/>
              </a:rPr>
              <a:t>8</a:t>
            </a:r>
          </a:p>
          <a:p>
            <a:pPr algn="l" eaLnBrk="1" hangingPunct="1"/>
            <a:endParaRPr lang="de-DE" sz="2400" dirty="0" smtClean="0">
              <a:solidFill>
                <a:schemeClr val="bg1"/>
              </a:solidFill>
            </a:endParaRPr>
          </a:p>
          <a:p>
            <a:pPr algn="l" eaLnBrk="1" hangingPunct="1"/>
            <a:endParaRPr lang="de-DE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34150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liennummernplatzhalter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A9EE7A5-1F1A-4E18-B0EB-2D861985C0BF}" type="slidenum">
              <a:rPr lang="de-DE" smtClean="0"/>
              <a:pPr/>
              <a:t>33</a:t>
            </a:fld>
            <a:endParaRPr lang="de-DE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76250"/>
            <a:ext cx="9144000" cy="652463"/>
          </a:xfrm>
        </p:spPr>
        <p:txBody>
          <a:bodyPr/>
          <a:lstStyle/>
          <a:p>
            <a:pPr eaLnBrk="1" hangingPunct="1"/>
            <a:r>
              <a:rPr lang="de-DE" sz="4000" dirty="0" smtClean="0"/>
              <a:t>Zerriss durch Gezeitenkräfte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28737"/>
            <a:ext cx="3817935" cy="4143403"/>
          </a:xfrm>
        </p:spPr>
        <p:txBody>
          <a:bodyPr/>
          <a:lstStyle/>
          <a:p>
            <a:r>
              <a:rPr lang="en-US" dirty="0" err="1" smtClean="0"/>
              <a:t>Akkretionsburst</a:t>
            </a:r>
            <a:r>
              <a:rPr lang="en-US" dirty="0" smtClean="0"/>
              <a:t>: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Röntgenflare</a:t>
            </a:r>
            <a:endParaRPr lang="en-US" dirty="0" smtClean="0"/>
          </a:p>
          <a:p>
            <a:r>
              <a:rPr lang="en-US" dirty="0" err="1" smtClean="0"/>
              <a:t>Abfall</a:t>
            </a:r>
            <a:r>
              <a:rPr lang="en-US" dirty="0" smtClean="0"/>
              <a:t> von L</a:t>
            </a:r>
            <a:r>
              <a:rPr lang="en-US" baseline="-25000" dirty="0" smtClean="0"/>
              <a:t>X</a:t>
            </a:r>
            <a:r>
              <a:rPr lang="en-US" dirty="0" smtClean="0"/>
              <a:t> </a:t>
            </a:r>
            <a:r>
              <a:rPr lang="en-US" dirty="0" err="1" smtClean="0"/>
              <a:t>mit</a:t>
            </a:r>
            <a:r>
              <a:rPr lang="en-US" dirty="0" smtClean="0"/>
              <a:t> t</a:t>
            </a:r>
            <a:r>
              <a:rPr lang="en-US" baseline="30000" dirty="0" smtClean="0"/>
              <a:t>-5/3</a:t>
            </a:r>
          </a:p>
          <a:p>
            <a:r>
              <a:rPr lang="en-US" dirty="0" smtClean="0"/>
              <a:t>2004 </a:t>
            </a:r>
            <a:r>
              <a:rPr lang="en-US" dirty="0" err="1" smtClean="0"/>
              <a:t>beobachtet</a:t>
            </a:r>
            <a:r>
              <a:rPr lang="en-US" dirty="0" smtClean="0"/>
              <a:t> </a:t>
            </a:r>
            <a:r>
              <a:rPr lang="en-US" dirty="0" err="1" smtClean="0"/>
              <a:t>bei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RX J1242-1119, </a:t>
            </a:r>
          </a:p>
          <a:p>
            <a:pPr>
              <a:buNone/>
            </a:pPr>
            <a:r>
              <a:rPr lang="en-US" dirty="0" smtClean="0"/>
              <a:t>	z = 0.05</a:t>
            </a:r>
          </a:p>
          <a:p>
            <a:r>
              <a:rPr lang="en-US" dirty="0" err="1" smtClean="0"/>
              <a:t>passiert</a:t>
            </a:r>
            <a:r>
              <a:rPr lang="en-US" dirty="0" smtClean="0"/>
              <a:t> </a:t>
            </a:r>
            <a:r>
              <a:rPr lang="en-US" dirty="0" err="1" smtClean="0"/>
              <a:t>alle</a:t>
            </a:r>
            <a:r>
              <a:rPr lang="en-US" dirty="0" smtClean="0"/>
              <a:t> 10</a:t>
            </a:r>
            <a:r>
              <a:rPr lang="en-US" baseline="30000" dirty="0" smtClean="0"/>
              <a:t>4</a:t>
            </a:r>
            <a:r>
              <a:rPr lang="en-US" dirty="0" smtClean="0"/>
              <a:t> </a:t>
            </a:r>
            <a:r>
              <a:rPr lang="en-US" dirty="0" err="1" smtClean="0"/>
              <a:t>Jahre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E</a:t>
            </a:r>
            <a:r>
              <a:rPr lang="de-DE" b="1" dirty="0" err="1" smtClean="0"/>
              <a:t>ruptive</a:t>
            </a:r>
            <a:r>
              <a:rPr lang="de-DE" b="1" dirty="0" smtClean="0"/>
              <a:t> Methode</a:t>
            </a:r>
            <a:endParaRPr lang="de-DE" sz="3200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28596" y="4071942"/>
            <a:ext cx="4092575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endParaRPr lang="de-DE" sz="3200" dirty="0">
              <a:solidFill>
                <a:srgbClr val="FFFF00"/>
              </a:solidFill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6357950" y="5500702"/>
            <a:ext cx="2447925" cy="36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  <a:buFont typeface="Wingdings" pitchFamily="2" charset="2"/>
              <a:buNone/>
            </a:pPr>
            <a:r>
              <a:rPr lang="de-DE" sz="1400" i="1" dirty="0" smtClean="0">
                <a:solidFill>
                  <a:schemeClr val="bg1"/>
                </a:solidFill>
              </a:rPr>
              <a:t>Komossa et al. 2004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24584" name="Fußzeilenplatzhalt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de-DE" dirty="0" smtClean="0"/>
              <a:t>Andreas Müller Exzellenzcluster Universe, Garching</a:t>
            </a:r>
          </a:p>
        </p:txBody>
      </p:sp>
      <p:pic>
        <p:nvPicPr>
          <p:cNvPr id="16" name="Picture 10" descr="bhdisrup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428736"/>
            <a:ext cx="4271963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2" descr="chandra_op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659563" y="3284538"/>
            <a:ext cx="2185987" cy="21859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57642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liennummernplatzhalter 6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79BF86B-352D-4013-9F2C-4300E22A7383}" type="slidenum">
              <a:rPr lang="de-DE" smtClean="0"/>
              <a:pPr/>
              <a:t>34</a:t>
            </a:fld>
            <a:endParaRPr lang="de-DE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de-DE" sz="4000" dirty="0" smtClean="0"/>
              <a:t>Neues Fenster: Gravitationswellen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4488"/>
            <a:ext cx="4038600" cy="2722575"/>
          </a:xfrm>
        </p:spPr>
        <p:txBody>
          <a:bodyPr/>
          <a:lstStyle/>
          <a:p>
            <a:pPr eaLnBrk="1" hangingPunct="1"/>
            <a:r>
              <a:rPr lang="en-US" sz="2000" dirty="0" err="1" smtClean="0"/>
              <a:t>charakteristisches</a:t>
            </a:r>
            <a:r>
              <a:rPr lang="en-US" sz="2000" dirty="0" smtClean="0"/>
              <a:t> GW- </a:t>
            </a:r>
            <a:r>
              <a:rPr lang="en-US" sz="2000" dirty="0" err="1"/>
              <a:t>S</a:t>
            </a:r>
            <a:r>
              <a:rPr lang="en-US" sz="2000" dirty="0" err="1" smtClean="0"/>
              <a:t>pektrum</a:t>
            </a:r>
            <a:r>
              <a:rPr lang="en-US" sz="2000" dirty="0" smtClean="0"/>
              <a:t> </a:t>
            </a:r>
            <a:r>
              <a:rPr lang="en-US" sz="2000" dirty="0"/>
              <a:t>u</a:t>
            </a:r>
            <a:r>
              <a:rPr lang="en-US" sz="2000" dirty="0" smtClean="0"/>
              <a:t>nd GW-</a:t>
            </a:r>
            <a:r>
              <a:rPr lang="en-US" sz="2000" dirty="0" err="1" smtClean="0"/>
              <a:t>Frequenzen</a:t>
            </a:r>
            <a:endParaRPr lang="en-US" sz="2000" dirty="0" smtClean="0"/>
          </a:p>
          <a:p>
            <a:pPr eaLnBrk="1" hangingPunct="1"/>
            <a:r>
              <a:rPr lang="en-US" sz="2000" dirty="0" smtClean="0"/>
              <a:t>SL-SL-</a:t>
            </a:r>
            <a:r>
              <a:rPr lang="en-US" sz="2000" dirty="0" err="1" smtClean="0"/>
              <a:t>Verschmelzung</a:t>
            </a:r>
            <a:r>
              <a:rPr lang="en-US" sz="2000" dirty="0" smtClean="0"/>
              <a:t> </a:t>
            </a:r>
            <a:r>
              <a:rPr lang="en-US" sz="2000" dirty="0" err="1" smtClean="0"/>
              <a:t>bei</a:t>
            </a:r>
            <a:r>
              <a:rPr lang="en-US" sz="2000" dirty="0" smtClean="0"/>
              <a:t> 10 </a:t>
            </a:r>
            <a:r>
              <a:rPr lang="en-US" sz="2000" dirty="0" err="1" smtClean="0"/>
              <a:t>bis</a:t>
            </a:r>
            <a:r>
              <a:rPr lang="en-US" sz="2000" dirty="0" smtClean="0"/>
              <a:t> 500 Hz</a:t>
            </a:r>
          </a:p>
          <a:p>
            <a:pPr eaLnBrk="1" hangingPunct="1"/>
            <a:r>
              <a:rPr lang="en-US" sz="2000" dirty="0" smtClean="0"/>
              <a:t>chirp, </a:t>
            </a:r>
            <a:r>
              <a:rPr lang="en-US" sz="2000" dirty="0" err="1" smtClean="0"/>
              <a:t>inspiral</a:t>
            </a:r>
            <a:r>
              <a:rPr lang="en-US" sz="2000" dirty="0" smtClean="0"/>
              <a:t>, </a:t>
            </a:r>
            <a:r>
              <a:rPr lang="en-US" sz="2000" dirty="0" err="1" smtClean="0"/>
              <a:t>ringdown</a:t>
            </a:r>
            <a:endParaRPr lang="en-US" sz="2000" dirty="0" smtClean="0"/>
          </a:p>
          <a:p>
            <a:pPr eaLnBrk="1" hangingPunct="1"/>
            <a:r>
              <a:rPr lang="en-US" sz="2000" dirty="0" smtClean="0"/>
              <a:t>Tests der SL-Rotation und des </a:t>
            </a:r>
            <a:r>
              <a:rPr lang="en-US" sz="2000" dirty="0" err="1" smtClean="0"/>
              <a:t>Ereignishorizonts</a:t>
            </a:r>
            <a:r>
              <a:rPr lang="en-US" sz="2000" dirty="0" smtClean="0"/>
              <a:t>?</a:t>
            </a:r>
          </a:p>
          <a:p>
            <a:pPr eaLnBrk="1" hangingPunct="1"/>
            <a:endParaRPr lang="de-DE" sz="2000" dirty="0" smtClean="0"/>
          </a:p>
        </p:txBody>
      </p:sp>
      <p:sp>
        <p:nvSpPr>
          <p:cNvPr id="18439" name="Fußzeilenplatzhalt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de-DE" dirty="0" smtClean="0"/>
              <a:t>Andreas Müller,</a:t>
            </a:r>
            <a:r>
              <a:rPr lang="de-DE" dirty="0"/>
              <a:t> </a:t>
            </a:r>
            <a:r>
              <a:rPr lang="de-DE" dirty="0" smtClean="0"/>
              <a:t>Exzellenzcluster Universe, Garching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786182" y="3929066"/>
            <a:ext cx="49022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  <a:buFont typeface="Wingdings" pitchFamily="2" charset="2"/>
              <a:buNone/>
            </a:pPr>
            <a:r>
              <a:rPr lang="de-DE" sz="1400" i="1" dirty="0" smtClean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de-DE" sz="1400" i="1" dirty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de-DE" sz="1400" i="1" dirty="0" err="1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Benger</a:t>
            </a:r>
            <a:r>
              <a:rPr lang="de-DE" sz="1400" i="1" dirty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, MPI </a:t>
            </a:r>
            <a:r>
              <a:rPr lang="de-DE" sz="1400" i="1" dirty="0" err="1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de-DE" sz="1400" i="1" dirty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400" i="1" dirty="0" err="1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Gravitational</a:t>
            </a:r>
            <a:r>
              <a:rPr lang="de-DE" sz="1400" i="1" dirty="0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400" i="1" dirty="0" err="1">
                <a:solidFill>
                  <a:srgbClr val="FFFF66"/>
                </a:solidFill>
                <a:latin typeface="Arial" pitchFamily="34" charset="0"/>
                <a:cs typeface="Arial" pitchFamily="34" charset="0"/>
              </a:rPr>
              <a:t>Physics</a:t>
            </a:r>
            <a:endParaRPr lang="de-DE" sz="1400" i="1" dirty="0">
              <a:solidFill>
                <a:srgbClr val="FFFF6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12" descr="BBHmerger-GW-AEI-Benger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06562"/>
            <a:ext cx="4071966" cy="217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57158" y="4676303"/>
            <a:ext cx="687913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de-DE" sz="2400" b="1" dirty="0" smtClean="0">
                <a:solidFill>
                  <a:srgbClr val="FFFFFF"/>
                </a:solidFill>
              </a:rPr>
              <a:t>Gravitationswellen-induzierte Methode</a:t>
            </a:r>
            <a:endParaRPr lang="de-DE" sz="2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7876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nimBg="1"/>
      <p:bldP spid="9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Datumsplatzhalter 4"/>
          <p:cNvSpPr>
            <a:spLocks noGrp="1"/>
          </p:cNvSpPr>
          <p:nvPr>
            <p:ph type="dt" sz="quarter" idx="4294967295"/>
          </p:nvPr>
        </p:nvSpPr>
        <p:spPr bwMode="auto">
          <a:xfrm>
            <a:off x="142875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de-DE"/>
              <a:t>Juni 2007</a:t>
            </a:r>
          </a:p>
        </p:txBody>
      </p:sp>
      <p:sp>
        <p:nvSpPr>
          <p:cNvPr id="35843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noFill/>
        </p:spPr>
        <p:txBody>
          <a:bodyPr/>
          <a:lstStyle/>
          <a:p>
            <a:r>
              <a:rPr lang="de-DE" b="1" smtClean="0"/>
              <a:t>Andreas Müller</a:t>
            </a:r>
          </a:p>
          <a:p>
            <a:r>
              <a:rPr lang="de-DE" sz="1000" smtClean="0"/>
              <a:t>Max-Planck-Institut für extraterrestrische Physik, Garching</a:t>
            </a:r>
          </a:p>
        </p:txBody>
      </p:sp>
      <p:sp>
        <p:nvSpPr>
          <p:cNvPr id="35844" name="Foliennummernplatzhalter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AB1379BA-AE7B-447F-8136-B53E9F100136}" type="slidenum">
              <a:rPr lang="de-DE" smtClean="0"/>
              <a:pPr/>
              <a:t>35</a:t>
            </a:fld>
            <a:endParaRPr lang="de-DE" smtClean="0"/>
          </a:p>
        </p:txBody>
      </p:sp>
      <p:pic>
        <p:nvPicPr>
          <p:cNvPr id="35845" name="Picture 2" descr="bhdiskBIG-title-blau-DIN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825500" y="0"/>
            <a:ext cx="9972675" cy="6864350"/>
          </a:xfrm>
          <a:noFill/>
        </p:spPr>
      </p:pic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xfrm>
            <a:off x="3348038" y="2349500"/>
            <a:ext cx="5060950" cy="1871663"/>
          </a:xfrm>
        </p:spPr>
        <p:txBody>
          <a:bodyPr/>
          <a:lstStyle/>
          <a:p>
            <a:pPr algn="r" eaLnBrk="1" hangingPunct="1"/>
            <a:r>
              <a:rPr lang="de-DE" sz="7200" smtClean="0">
                <a:solidFill>
                  <a:schemeClr val="bg1"/>
                </a:solidFill>
              </a:rPr>
              <a:t>Z</a:t>
            </a:r>
            <a:r>
              <a:rPr lang="de-DE" sz="4000" smtClean="0">
                <a:solidFill>
                  <a:srgbClr val="6666FF"/>
                </a:solidFill>
              </a:rPr>
              <a:t>usammenfassung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0595750"/>
      </p:ext>
    </p:extLst>
  </p:cSld>
  <p:clrMapOvr>
    <a:masterClrMapping/>
  </p:clrMapOvr>
  <p:transition spd="med" advClick="0" advTm="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xit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hangingPunct="1"/>
            <a:r>
              <a:rPr lang="de-DE" sz="4000" dirty="0" smtClean="0"/>
              <a:t>Zusammenfassung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096491"/>
            <a:ext cx="8496300" cy="1152525"/>
          </a:xfrm>
        </p:spPr>
        <p:txBody>
          <a:bodyPr/>
          <a:lstStyle/>
          <a:p>
            <a:pPr eaLnBrk="1" hangingPunct="1"/>
            <a:r>
              <a:rPr lang="de-DE" sz="2000" dirty="0" smtClean="0"/>
              <a:t>Schwarze Löcher sind kompakte Massen, die das </a:t>
            </a:r>
            <a:r>
              <a:rPr lang="de-DE" sz="2000" b="1" kern="1200" dirty="0">
                <a:solidFill>
                  <a:schemeClr val="tx1"/>
                </a:solidFill>
                <a:effectLst>
                  <a:glow rad="127000">
                    <a:srgbClr val="FFFDB7"/>
                  </a:glow>
                </a:effectLst>
                <a:latin typeface="Helvetica"/>
                <a:ea typeface="+mj-ea"/>
                <a:cs typeface="Helvetica"/>
              </a:rPr>
              <a:t>Licht </a:t>
            </a:r>
            <a:r>
              <a:rPr lang="de-DE" sz="2000" b="1" kern="1200" dirty="0" smtClean="0">
                <a:solidFill>
                  <a:schemeClr val="tx1"/>
                </a:solidFill>
                <a:effectLst>
                  <a:glow rad="127000">
                    <a:srgbClr val="FFFDB7"/>
                  </a:glow>
                </a:effectLst>
                <a:latin typeface="Helvetica"/>
                <a:ea typeface="+mj-ea"/>
                <a:cs typeface="Helvetica"/>
              </a:rPr>
              <a:t>einfangen</a:t>
            </a:r>
            <a:r>
              <a:rPr lang="de-DE" sz="2000" dirty="0" smtClean="0"/>
              <a:t>.</a:t>
            </a:r>
            <a:endParaRPr lang="de-DE" sz="2000" dirty="0" smtClean="0">
              <a:solidFill>
                <a:srgbClr val="0000FF"/>
              </a:solidFill>
            </a:endParaRPr>
          </a:p>
          <a:p>
            <a:pPr eaLnBrk="1" hangingPunct="1"/>
            <a:r>
              <a:rPr lang="de-DE" sz="2000" dirty="0" smtClean="0"/>
              <a:t>Es gibt </a:t>
            </a:r>
            <a:r>
              <a:rPr lang="de-DE" sz="2000" b="1" kern="1200" dirty="0" smtClean="0">
                <a:solidFill>
                  <a:schemeClr val="tx1"/>
                </a:solidFill>
                <a:effectLst>
                  <a:glow rad="127000">
                    <a:srgbClr val="FFFDB7"/>
                  </a:glow>
                </a:effectLst>
                <a:latin typeface="Helvetica"/>
                <a:ea typeface="+mj-ea"/>
                <a:cs typeface="Helvetica"/>
              </a:rPr>
              <a:t>sternschwere, mittelschwere</a:t>
            </a:r>
            <a:r>
              <a:rPr lang="de-DE" sz="2000" dirty="0" smtClean="0">
                <a:solidFill>
                  <a:srgbClr val="0000FF"/>
                </a:solidFill>
              </a:rPr>
              <a:t> </a:t>
            </a:r>
            <a:r>
              <a:rPr lang="de-DE" sz="2000" dirty="0" smtClean="0"/>
              <a:t>und </a:t>
            </a:r>
            <a:r>
              <a:rPr lang="de-DE" sz="2000" b="1" kern="1200" dirty="0">
                <a:solidFill>
                  <a:schemeClr val="tx1"/>
                </a:solidFill>
                <a:effectLst>
                  <a:glow rad="127000">
                    <a:srgbClr val="FFFDB7"/>
                  </a:glow>
                </a:effectLst>
                <a:latin typeface="Helvetica"/>
                <a:ea typeface="+mj-ea"/>
                <a:cs typeface="Helvetica"/>
              </a:rPr>
              <a:t>supermassereiche</a:t>
            </a:r>
            <a:r>
              <a:rPr lang="de-DE" sz="2000" dirty="0" smtClean="0"/>
              <a:t> Schwarze Löcher.</a:t>
            </a:r>
            <a:endParaRPr lang="de-DE" dirty="0" smtClean="0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323850" y="2464916"/>
            <a:ext cx="8496300" cy="1828180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000" b="1" dirty="0">
                <a:effectLst>
                  <a:glow rad="127000">
                    <a:srgbClr val="FFFDB7"/>
                  </a:glow>
                </a:effectLst>
                <a:latin typeface="Helvetica"/>
                <a:ea typeface="+mj-ea"/>
                <a:cs typeface="Helvetica"/>
              </a:rPr>
              <a:t>Aktive Galaxien </a:t>
            </a:r>
            <a:r>
              <a:rPr lang="de-DE" sz="2000" dirty="0">
                <a:solidFill>
                  <a:schemeClr val="bg1"/>
                </a:solidFill>
              </a:rPr>
              <a:t>werden von Materie verschlingenden Schwarzen Löchern angetrieben.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000" b="1" dirty="0" smtClean="0">
                <a:effectLst>
                  <a:glow rad="127000">
                    <a:srgbClr val="FFFDB7"/>
                  </a:glow>
                </a:effectLst>
                <a:latin typeface="Helvetica"/>
                <a:ea typeface="+mj-ea"/>
                <a:cs typeface="Helvetica"/>
              </a:rPr>
              <a:t> AGN-Standardmodell </a:t>
            </a:r>
            <a:r>
              <a:rPr lang="de-DE" sz="2000" dirty="0">
                <a:solidFill>
                  <a:schemeClr val="bg1"/>
                </a:solidFill>
              </a:rPr>
              <a:t>erklärt </a:t>
            </a:r>
            <a:r>
              <a:rPr lang="de-DE" sz="2000" dirty="0" smtClean="0">
                <a:solidFill>
                  <a:schemeClr val="bg1"/>
                </a:solidFill>
              </a:rPr>
              <a:t>Vielzahl </a:t>
            </a:r>
            <a:r>
              <a:rPr lang="de-DE" sz="2000" dirty="0">
                <a:solidFill>
                  <a:schemeClr val="bg1"/>
                </a:solidFill>
              </a:rPr>
              <a:t>kosmischer </a:t>
            </a:r>
            <a:r>
              <a:rPr lang="de-DE" sz="2000" dirty="0" smtClean="0">
                <a:solidFill>
                  <a:schemeClr val="bg1"/>
                </a:solidFill>
              </a:rPr>
              <a:t>Quellen.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000" dirty="0" smtClean="0">
                <a:solidFill>
                  <a:schemeClr val="bg1"/>
                </a:solidFill>
              </a:rPr>
              <a:t>Es gibt eine maximale </a:t>
            </a:r>
            <a:r>
              <a:rPr lang="de-DE" sz="2000" dirty="0" err="1" smtClean="0">
                <a:solidFill>
                  <a:schemeClr val="bg1"/>
                </a:solidFill>
              </a:rPr>
              <a:t>Akkretionsrate</a:t>
            </a:r>
            <a:r>
              <a:rPr lang="de-DE" sz="2000" dirty="0" smtClean="0">
                <a:solidFill>
                  <a:schemeClr val="bg1"/>
                </a:solidFill>
              </a:rPr>
              <a:t> Schwarzer Löcher und damit verbundene Leuchtkraft: die </a:t>
            </a:r>
            <a:r>
              <a:rPr lang="de-DE" sz="2000" b="1" dirty="0">
                <a:effectLst>
                  <a:glow rad="127000">
                    <a:srgbClr val="FFFDB7"/>
                  </a:glow>
                </a:effectLst>
                <a:latin typeface="Helvetica"/>
                <a:ea typeface="+mj-ea"/>
                <a:cs typeface="Helvetica"/>
              </a:rPr>
              <a:t>Eddington-Leuchtkraft</a:t>
            </a:r>
            <a:r>
              <a:rPr lang="de-DE" sz="2000" dirty="0" smtClean="0">
                <a:solidFill>
                  <a:schemeClr val="bg1"/>
                </a:solidFill>
              </a:rPr>
              <a:t>.</a:t>
            </a:r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323850" y="4509120"/>
            <a:ext cx="8496300" cy="1728192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000" b="1" dirty="0">
                <a:effectLst>
                  <a:glow rad="127000">
                    <a:srgbClr val="FFFDB7"/>
                  </a:glow>
                </a:effectLst>
                <a:latin typeface="Helvetica"/>
                <a:cs typeface="Helvetica"/>
              </a:rPr>
              <a:t>Rotierende Löcher </a:t>
            </a:r>
            <a:r>
              <a:rPr lang="de-DE" sz="2000" dirty="0">
                <a:solidFill>
                  <a:schemeClr val="bg1"/>
                </a:solidFill>
              </a:rPr>
              <a:t>schleudern einen Teil der einfallenden Materie als fast </a:t>
            </a:r>
            <a:r>
              <a:rPr lang="de-DE" sz="2000" dirty="0" smtClean="0">
                <a:solidFill>
                  <a:schemeClr val="bg1"/>
                </a:solidFill>
              </a:rPr>
              <a:t>lichtschnelle (und ggf. scheinbar überlichtschnelle) </a:t>
            </a:r>
            <a:r>
              <a:rPr lang="de-DE" sz="2000" b="1" dirty="0">
                <a:effectLst>
                  <a:glow rad="127000">
                    <a:srgbClr val="FFFDB7"/>
                  </a:glow>
                </a:effectLst>
                <a:latin typeface="Helvetica"/>
                <a:cs typeface="Helvetica"/>
              </a:rPr>
              <a:t>Jets</a:t>
            </a:r>
            <a:r>
              <a:rPr lang="de-DE" sz="2000" dirty="0">
                <a:solidFill>
                  <a:schemeClr val="bg1"/>
                </a:solidFill>
              </a:rPr>
              <a:t> heraus</a:t>
            </a:r>
            <a:r>
              <a:rPr lang="de-DE" sz="20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000" dirty="0" smtClean="0">
                <a:solidFill>
                  <a:schemeClr val="bg1"/>
                </a:solidFill>
              </a:rPr>
              <a:t>Das </a:t>
            </a:r>
            <a:r>
              <a:rPr lang="de-DE" sz="2000" dirty="0">
                <a:solidFill>
                  <a:schemeClr val="bg1"/>
                </a:solidFill>
              </a:rPr>
              <a:t>Jet-Material entfernt sich bis zu </a:t>
            </a:r>
            <a:r>
              <a:rPr lang="de-DE" sz="2000" b="1" dirty="0">
                <a:effectLst>
                  <a:glow rad="127000">
                    <a:srgbClr val="FFFDB7"/>
                  </a:glow>
                </a:effectLst>
                <a:latin typeface="Helvetica"/>
                <a:ea typeface="+mj-ea"/>
                <a:cs typeface="Helvetica"/>
              </a:rPr>
              <a:t>Millionen Lichtjahren </a:t>
            </a:r>
            <a:r>
              <a:rPr lang="de-DE" sz="2000" dirty="0">
                <a:solidFill>
                  <a:schemeClr val="bg1"/>
                </a:solidFill>
              </a:rPr>
              <a:t>vom Loch</a:t>
            </a:r>
            <a:r>
              <a:rPr lang="de-DE" sz="2000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de-DE" sz="2000" b="1" dirty="0" smtClean="0">
                <a:effectLst>
                  <a:glow rad="127000">
                    <a:srgbClr val="FFFDB7"/>
                  </a:glow>
                </a:effectLst>
                <a:latin typeface="Helvetica"/>
                <a:ea typeface="+mj-ea"/>
                <a:cs typeface="Helvetica"/>
              </a:rPr>
              <a:t>Variable </a:t>
            </a:r>
            <a:r>
              <a:rPr lang="de-DE" sz="2000" b="1" dirty="0">
                <a:effectLst>
                  <a:glow rad="127000">
                    <a:srgbClr val="FFFDB7"/>
                  </a:glow>
                </a:effectLst>
                <a:latin typeface="Helvetica"/>
                <a:ea typeface="+mj-ea"/>
                <a:cs typeface="Helvetica"/>
              </a:rPr>
              <a:t>Phänomene </a:t>
            </a:r>
            <a:r>
              <a:rPr lang="de-DE" sz="2000" dirty="0" smtClean="0">
                <a:solidFill>
                  <a:schemeClr val="bg1"/>
                </a:solidFill>
              </a:rPr>
              <a:t>bei Schwarzen Löchern: </a:t>
            </a:r>
            <a:r>
              <a:rPr lang="de-DE" sz="2000" dirty="0" err="1" smtClean="0">
                <a:solidFill>
                  <a:schemeClr val="bg1"/>
                </a:solidFill>
              </a:rPr>
              <a:t>Akkretionsbursts</a:t>
            </a:r>
            <a:r>
              <a:rPr lang="de-DE" sz="2000" dirty="0" smtClean="0">
                <a:solidFill>
                  <a:schemeClr val="bg1"/>
                </a:solidFill>
              </a:rPr>
              <a:t>, Verschmelzungen, GRBs, Gezeitenzerriss-Ereignisse</a:t>
            </a:r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36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/>
      <p:bldP spid="45060" grpId="0" animBg="1"/>
      <p:bldP spid="4506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Datumsplatzhalter 4"/>
          <p:cNvSpPr>
            <a:spLocks noGrp="1"/>
          </p:cNvSpPr>
          <p:nvPr>
            <p:ph type="dt" sz="quarter" idx="4294967295"/>
          </p:nvPr>
        </p:nvSpPr>
        <p:spPr bwMode="auto">
          <a:xfrm>
            <a:off x="142875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de-DE"/>
              <a:t>Juni 2007</a:t>
            </a:r>
          </a:p>
        </p:txBody>
      </p:sp>
      <p:sp>
        <p:nvSpPr>
          <p:cNvPr id="37891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noFill/>
        </p:spPr>
        <p:txBody>
          <a:bodyPr/>
          <a:lstStyle/>
          <a:p>
            <a:r>
              <a:rPr lang="de-DE" b="1" smtClean="0"/>
              <a:t>Andreas Müller</a:t>
            </a:r>
          </a:p>
          <a:p>
            <a:r>
              <a:rPr lang="de-DE" sz="1000" smtClean="0"/>
              <a:t>Max-Planck-Institut für extraterrestrische Physik, Garching</a:t>
            </a:r>
          </a:p>
        </p:txBody>
      </p:sp>
      <p:sp>
        <p:nvSpPr>
          <p:cNvPr id="37892" name="Foliennummernplatzhalter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C3B17E9F-3517-436B-AA9D-8350CDF40BF2}" type="slidenum">
              <a:rPr lang="de-DE" smtClean="0"/>
              <a:pPr/>
              <a:t>37</a:t>
            </a:fld>
            <a:endParaRPr lang="de-DE" smtClean="0"/>
          </a:p>
        </p:txBody>
      </p:sp>
      <p:pic>
        <p:nvPicPr>
          <p:cNvPr id="37893" name="Picture 2" descr="bhdiskBIG-title-blau-DIN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825500" y="0"/>
            <a:ext cx="9972675" cy="6864350"/>
          </a:xfrm>
          <a:noFill/>
        </p:spPr>
      </p:pic>
      <p:sp>
        <p:nvSpPr>
          <p:cNvPr id="46083" name="Rectangle 3"/>
          <p:cNvSpPr>
            <a:spLocks noGrp="1" noChangeArrowheads="1"/>
          </p:cNvSpPr>
          <p:nvPr>
            <p:ph type="title"/>
          </p:nvPr>
        </p:nvSpPr>
        <p:spPr>
          <a:xfrm>
            <a:off x="4716463" y="2349500"/>
            <a:ext cx="3765550" cy="1871663"/>
          </a:xfrm>
        </p:spPr>
        <p:txBody>
          <a:bodyPr/>
          <a:lstStyle/>
          <a:p>
            <a:pPr algn="r" eaLnBrk="1" hangingPunct="1"/>
            <a:r>
              <a:rPr lang="de-DE" sz="7200" dirty="0" smtClean="0">
                <a:solidFill>
                  <a:schemeClr val="bg1"/>
                </a:solidFill>
              </a:rPr>
              <a:t>B</a:t>
            </a:r>
            <a:r>
              <a:rPr lang="de-DE" dirty="0" smtClean="0">
                <a:solidFill>
                  <a:srgbClr val="6666FF"/>
                </a:solidFill>
              </a:rPr>
              <a:t>ücher</a:t>
            </a:r>
          </a:p>
        </p:txBody>
      </p:sp>
    </p:spTree>
    <p:custDataLst>
      <p:tags r:id="rId1"/>
    </p:custDataLst>
  </p:cSld>
  <p:clrMapOvr>
    <a:masterClrMapping/>
  </p:clrMapOvr>
  <p:transition spd="med" advClick="0" advTm="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xit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4608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nhaltsplatzhalter 1"/>
          <p:cNvSpPr txBox="1">
            <a:spLocks/>
          </p:cNvSpPr>
          <p:nvPr/>
        </p:nvSpPr>
        <p:spPr>
          <a:xfrm>
            <a:off x="4788024" y="357188"/>
            <a:ext cx="4000500" cy="5715000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>
                <a:latin typeface="+mn-lt"/>
              </a:rPr>
              <a:t>1. populärwissenschaftliches Buch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>
                <a:latin typeface="+mn-lt"/>
              </a:rPr>
              <a:t>190 Seiten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>
                <a:latin typeface="+mn-lt"/>
              </a:rPr>
              <a:t>60 Abbildungen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>
                <a:latin typeface="+mn-lt"/>
              </a:rPr>
              <a:t>Spektrum Akademischer Verlag,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>
                <a:latin typeface="+mn-lt"/>
              </a:rPr>
              <a:t>Heidelberg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>
                <a:latin typeface="+mn-lt"/>
              </a:rPr>
              <a:t>ISBN: 978-3-8274-2070-1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de-DE" sz="1200" b="1" dirty="0">
              <a:solidFill>
                <a:schemeClr val="bg1"/>
              </a:solidFill>
              <a:latin typeface="+mn-lt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tabLst>
                <a:tab pos="271463" algn="l"/>
              </a:tabLst>
              <a:defRPr/>
            </a:pPr>
            <a:r>
              <a:rPr lang="de-DE" sz="1400" b="1" dirty="0">
                <a:solidFill>
                  <a:schemeClr val="bg1"/>
                </a:solidFill>
                <a:latin typeface="+mn-lt"/>
              </a:rPr>
              <a:t>1. 	Einführung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tabLst>
                <a:tab pos="271463" algn="l"/>
              </a:tabLst>
              <a:defRPr/>
            </a:pPr>
            <a:r>
              <a:rPr lang="de-DE" sz="1400" b="1" dirty="0">
                <a:solidFill>
                  <a:schemeClr val="bg1"/>
                </a:solidFill>
                <a:latin typeface="+mn-lt"/>
              </a:rPr>
              <a:t>2. 	Eigenschaften und Struktur 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tabLst>
                <a:tab pos="271463" algn="l"/>
              </a:tabLst>
              <a:defRPr/>
            </a:pPr>
            <a:r>
              <a:rPr lang="de-DE" sz="1400" b="1" dirty="0">
                <a:solidFill>
                  <a:schemeClr val="bg1"/>
                </a:solidFill>
                <a:latin typeface="+mn-lt"/>
              </a:rPr>
              <a:t>	Schwarzer Löcher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tabLst>
                <a:tab pos="271463" algn="l"/>
              </a:tabLst>
              <a:defRPr/>
            </a:pPr>
            <a:r>
              <a:rPr lang="de-DE" sz="1400" b="1" dirty="0">
                <a:solidFill>
                  <a:schemeClr val="bg1"/>
                </a:solidFill>
                <a:latin typeface="+mn-lt"/>
              </a:rPr>
              <a:t>3. 	Schwarze Löcher in der Astronomie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tabLst>
                <a:tab pos="271463" algn="l"/>
              </a:tabLst>
              <a:defRPr/>
            </a:pPr>
            <a:r>
              <a:rPr lang="de-DE" sz="1400" b="1" dirty="0">
                <a:solidFill>
                  <a:schemeClr val="bg1"/>
                </a:solidFill>
                <a:latin typeface="+mn-lt"/>
              </a:rPr>
              <a:t>4. 	Auf der Jagd nach Schwarzen Löchern 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tabLst>
                <a:tab pos="271463" algn="l"/>
              </a:tabLst>
              <a:defRPr/>
            </a:pPr>
            <a:r>
              <a:rPr lang="de-DE" sz="1400" b="1" dirty="0">
                <a:solidFill>
                  <a:schemeClr val="bg1"/>
                </a:solidFill>
                <a:latin typeface="+mn-lt"/>
              </a:rPr>
              <a:t>5. 	Grenzen von Einsteins Relativitätstheorie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tabLst>
                <a:tab pos="271463" algn="l"/>
              </a:tabLst>
              <a:defRPr/>
            </a:pPr>
            <a:r>
              <a:rPr lang="de-DE" sz="1400" b="1" dirty="0">
                <a:solidFill>
                  <a:schemeClr val="bg1"/>
                </a:solidFill>
                <a:latin typeface="+mn-lt"/>
              </a:rPr>
              <a:t>6. 	Ausblicke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tabLst>
                <a:tab pos="271463" algn="l"/>
              </a:tabLst>
              <a:defRPr/>
            </a:pPr>
            <a:endParaRPr lang="de-DE" sz="1200" b="1" dirty="0">
              <a:solidFill>
                <a:schemeClr val="bg1"/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>
                <a:solidFill>
                  <a:srgbClr val="FFC000"/>
                </a:solidFill>
                <a:latin typeface="+mn-lt"/>
                <a:sym typeface="Wingdings" pitchFamily="2" charset="2"/>
              </a:rPr>
              <a:t></a:t>
            </a:r>
            <a:r>
              <a:rPr lang="de-DE" sz="1600" b="1" dirty="0">
                <a:solidFill>
                  <a:srgbClr val="FFC000"/>
                </a:solidFill>
                <a:latin typeface="+mn-lt"/>
              </a:rPr>
              <a:t>Der Weg zur Quantengravitation?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>
                <a:solidFill>
                  <a:srgbClr val="FFC000"/>
                </a:solidFill>
                <a:latin typeface="+mn-lt"/>
                <a:sym typeface="Wingdings" pitchFamily="2" charset="2"/>
              </a:rPr>
              <a:t></a:t>
            </a:r>
            <a:r>
              <a:rPr lang="de-DE" sz="1600" b="1" dirty="0">
                <a:solidFill>
                  <a:srgbClr val="FFC000"/>
                </a:solidFill>
                <a:latin typeface="+mn-lt"/>
              </a:rPr>
              <a:t>Schwarze Mini-Löcher am LHC?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>
                <a:solidFill>
                  <a:srgbClr val="FFC000"/>
                </a:solidFill>
                <a:latin typeface="+mn-lt"/>
                <a:sym typeface="Wingdings" pitchFamily="2" charset="2"/>
              </a:rPr>
              <a:t>Alternativen zum Schwarzen Loch?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de-DE" sz="1200" b="1" dirty="0">
              <a:solidFill>
                <a:srgbClr val="FFC000"/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b="1" u="sng" dirty="0">
                <a:solidFill>
                  <a:schemeClr val="bg1"/>
                </a:solidFill>
                <a:latin typeface="+mn-lt"/>
              </a:rPr>
              <a:t>E</a:t>
            </a:r>
            <a:r>
              <a:rPr lang="de-DE" b="1" u="sng" dirty="0" smtClean="0">
                <a:solidFill>
                  <a:schemeClr val="bg1"/>
                </a:solidFill>
                <a:latin typeface="+mn-lt"/>
              </a:rPr>
              <a:t>rschienen im Dezember 2009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de-DE" sz="14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2" name="Grafik 11" descr="BuchCover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57187"/>
            <a:ext cx="3930203" cy="5880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38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Cover_final_2858__Mueller_202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2" b="13992"/>
          <a:stretch/>
        </p:blipFill>
        <p:spPr>
          <a:xfrm>
            <a:off x="-36512" y="268642"/>
            <a:ext cx="4896544" cy="618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Inhaltsplatzhalter 1"/>
          <p:cNvSpPr txBox="1">
            <a:spLocks/>
          </p:cNvSpPr>
          <p:nvPr/>
        </p:nvSpPr>
        <p:spPr>
          <a:xfrm>
            <a:off x="4932040" y="357188"/>
            <a:ext cx="3856484" cy="5715000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 smtClean="0">
                <a:latin typeface="+mn-lt"/>
              </a:rPr>
              <a:t>2. </a:t>
            </a:r>
            <a:r>
              <a:rPr lang="de-DE" sz="1600" b="1" dirty="0">
                <a:latin typeface="+mn-lt"/>
              </a:rPr>
              <a:t>populärwissenschaftliches Buch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>
                <a:latin typeface="+mn-lt"/>
              </a:rPr>
              <a:t>c</a:t>
            </a:r>
            <a:r>
              <a:rPr lang="de-DE" sz="1600" b="1" dirty="0" smtClean="0">
                <a:latin typeface="+mn-lt"/>
              </a:rPr>
              <a:t>a. 180 </a:t>
            </a:r>
            <a:r>
              <a:rPr lang="de-DE" sz="1600" b="1" dirty="0">
                <a:latin typeface="+mn-lt"/>
              </a:rPr>
              <a:t>Seiten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>
                <a:latin typeface="+mn-lt"/>
              </a:rPr>
              <a:t>60 Abbildungen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 smtClean="0">
                <a:latin typeface="+mn-lt"/>
              </a:rPr>
              <a:t>Springer Spektrum Verlag</a:t>
            </a:r>
            <a:r>
              <a:rPr lang="de-DE" sz="1600" b="1" dirty="0">
                <a:latin typeface="+mn-lt"/>
              </a:rPr>
              <a:t>,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sz="1600" b="1" dirty="0" smtClean="0">
                <a:latin typeface="+mn-lt"/>
              </a:rPr>
              <a:t>Heidelberg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de-DE" sz="1200" b="1" dirty="0" smtClean="0">
              <a:solidFill>
                <a:schemeClr val="bg1"/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de-DE" sz="1200" b="1" dirty="0">
              <a:solidFill>
                <a:schemeClr val="bg1"/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AutoNum type="arabicPeriod"/>
              <a:tabLst>
                <a:tab pos="271463" algn="l"/>
              </a:tabLst>
              <a:defRPr/>
            </a:pPr>
            <a:r>
              <a:rPr lang="de-DE" sz="1400" b="1" dirty="0" smtClean="0">
                <a:solidFill>
                  <a:schemeClr val="bg1"/>
                </a:solidFill>
                <a:latin typeface="+mn-lt"/>
              </a:rPr>
              <a:t>Raum, Extradimensionen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AutoNum type="arabicPeriod"/>
              <a:tabLst>
                <a:tab pos="271463" algn="l"/>
              </a:tabLst>
              <a:defRPr/>
            </a:pPr>
            <a:r>
              <a:rPr lang="de-DE" sz="1400" b="1" dirty="0" smtClean="0">
                <a:solidFill>
                  <a:schemeClr val="bg1"/>
                </a:solidFill>
                <a:latin typeface="+mn-lt"/>
              </a:rPr>
              <a:t>Zeit, Zeitpfeile (Entropie)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AutoNum type="arabicPeriod"/>
              <a:tabLst>
                <a:tab pos="271463" algn="l"/>
              </a:tabLst>
              <a:defRPr/>
            </a:pPr>
            <a:r>
              <a:rPr lang="de-DE" sz="1400" b="1" dirty="0" smtClean="0">
                <a:solidFill>
                  <a:schemeClr val="bg1"/>
                </a:solidFill>
                <a:latin typeface="+mn-lt"/>
              </a:rPr>
              <a:t>Geschichte des Universums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AutoNum type="arabicPeriod"/>
              <a:tabLst>
                <a:tab pos="271463" algn="l"/>
              </a:tabLst>
              <a:defRPr/>
            </a:pPr>
            <a:r>
              <a:rPr lang="de-DE" sz="1400" b="1" dirty="0" smtClean="0">
                <a:solidFill>
                  <a:schemeClr val="bg1"/>
                </a:solidFill>
                <a:latin typeface="+mn-lt"/>
              </a:rPr>
              <a:t>Einsteins </a:t>
            </a:r>
            <a:r>
              <a:rPr lang="de-DE" sz="1400" b="1" dirty="0" err="1" smtClean="0">
                <a:solidFill>
                  <a:schemeClr val="bg1"/>
                </a:solidFill>
                <a:latin typeface="+mn-lt"/>
              </a:rPr>
              <a:t>Raumzeit</a:t>
            </a:r>
            <a:endParaRPr lang="de-DE" sz="1400" b="1" dirty="0" smtClean="0">
              <a:solidFill>
                <a:schemeClr val="bg1"/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AutoNum type="arabicPeriod"/>
              <a:tabLst>
                <a:tab pos="271463" algn="l"/>
              </a:tabLst>
              <a:defRPr/>
            </a:pPr>
            <a:r>
              <a:rPr lang="de-DE" sz="1400" b="1" dirty="0" smtClean="0">
                <a:solidFill>
                  <a:schemeClr val="bg1"/>
                </a:solidFill>
                <a:latin typeface="+mn-lt"/>
              </a:rPr>
              <a:t>Singularitäten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AutoNum type="arabicPeriod"/>
              <a:tabLst>
                <a:tab pos="271463" algn="l"/>
              </a:tabLst>
              <a:defRPr/>
            </a:pPr>
            <a:r>
              <a:rPr lang="de-DE" sz="1400" b="1" dirty="0" smtClean="0">
                <a:solidFill>
                  <a:schemeClr val="bg1"/>
                </a:solidFill>
                <a:latin typeface="+mn-lt"/>
              </a:rPr>
              <a:t>Extradimensionen?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AutoNum type="arabicPeriod"/>
              <a:tabLst>
                <a:tab pos="271463" algn="l"/>
              </a:tabLst>
              <a:defRPr/>
            </a:pPr>
            <a:r>
              <a:rPr lang="de-DE" sz="1400" b="1" dirty="0" smtClean="0">
                <a:solidFill>
                  <a:schemeClr val="bg1"/>
                </a:solidFill>
                <a:latin typeface="+mn-lt"/>
              </a:rPr>
              <a:t>Quantisierte Zeit und </a:t>
            </a:r>
            <a:r>
              <a:rPr lang="de-DE" sz="1400" b="1" dirty="0" err="1" smtClean="0">
                <a:solidFill>
                  <a:schemeClr val="bg1"/>
                </a:solidFill>
                <a:latin typeface="+mn-lt"/>
              </a:rPr>
              <a:t>Spinschaum</a:t>
            </a:r>
            <a:r>
              <a:rPr lang="de-DE" sz="1400" b="1" dirty="0" smtClean="0">
                <a:solidFill>
                  <a:schemeClr val="bg1"/>
                </a:solidFill>
                <a:latin typeface="+mn-lt"/>
              </a:rPr>
              <a:t>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AutoNum type="arabicPeriod"/>
              <a:tabLst>
                <a:tab pos="271463" algn="l"/>
              </a:tabLst>
              <a:defRPr/>
            </a:pPr>
            <a:r>
              <a:rPr lang="de-DE" sz="1400" b="1" dirty="0" smtClean="0">
                <a:solidFill>
                  <a:schemeClr val="bg1"/>
                </a:solidFill>
                <a:latin typeface="+mn-lt"/>
              </a:rPr>
              <a:t>Auflösung von Zeit und Länge?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de-DE" sz="1200" b="1" dirty="0" smtClean="0">
              <a:solidFill>
                <a:srgbClr val="FFC000"/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de-DE" sz="1200" b="1" dirty="0">
              <a:solidFill>
                <a:srgbClr val="FFC000"/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de-DE" b="1" u="sng" dirty="0" smtClean="0">
                <a:solidFill>
                  <a:schemeClr val="bg1"/>
                </a:solidFill>
                <a:latin typeface="+mn-lt"/>
              </a:rPr>
              <a:t>Erschienen im November 2012</a:t>
            </a:r>
            <a:endParaRPr lang="de-DE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39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722450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490"/>
            <a:ext cx="9144000" cy="1143000"/>
          </a:xfrm>
        </p:spPr>
        <p:txBody>
          <a:bodyPr/>
          <a:lstStyle/>
          <a:p>
            <a:pPr eaLnBrk="1" hangingPunct="1"/>
            <a:r>
              <a:rPr lang="de-DE" sz="3200" dirty="0" smtClean="0"/>
              <a:t>Gekrümmte </a:t>
            </a:r>
            <a:r>
              <a:rPr lang="de-DE" sz="3200" dirty="0" err="1" smtClean="0"/>
              <a:t>Raumzeit</a:t>
            </a:r>
            <a:r>
              <a:rPr lang="de-DE" sz="3200" dirty="0" smtClean="0"/>
              <a:t> eines Schwarzen Lochs</a:t>
            </a:r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4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pic>
        <p:nvPicPr>
          <p:cNvPr id="10" name="Bild 9" descr="4.6.2_grapher_Kretsch-in-Schw_100dpi_HQ_OL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35978"/>
            <a:ext cx="8496944" cy="5345350"/>
          </a:xfrm>
          <a:prstGeom prst="rect">
            <a:avLst/>
          </a:prstGeom>
        </p:spPr>
      </p:pic>
      <p:cxnSp>
        <p:nvCxnSpPr>
          <p:cNvPr id="11" name="Gerade Verbindung mit Pfeil 10"/>
          <p:cNvCxnSpPr/>
          <p:nvPr/>
        </p:nvCxnSpPr>
        <p:spPr>
          <a:xfrm flipV="1">
            <a:off x="631588" y="1340768"/>
            <a:ext cx="6316676" cy="2003571"/>
          </a:xfrm>
          <a:prstGeom prst="straightConnector1">
            <a:avLst/>
          </a:prstGeom>
          <a:ln w="38100">
            <a:solidFill>
              <a:srgbClr val="B9B9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Freihandform 11"/>
          <p:cNvSpPr/>
          <p:nvPr/>
        </p:nvSpPr>
        <p:spPr>
          <a:xfrm>
            <a:off x="752652" y="3294134"/>
            <a:ext cx="4686486" cy="1029611"/>
          </a:xfrm>
          <a:custGeom>
            <a:avLst/>
            <a:gdLst>
              <a:gd name="connsiteX0" fmla="*/ 0 w 6469575"/>
              <a:gd name="connsiteY0" fmla="*/ 1031853 h 1031853"/>
              <a:gd name="connsiteX1" fmla="*/ 2368208 w 6469575"/>
              <a:gd name="connsiteY1" fmla="*/ 251295 h 1031853"/>
              <a:gd name="connsiteX2" fmla="*/ 3426625 w 6469575"/>
              <a:gd name="connsiteY2" fmla="*/ 13158 h 1031853"/>
              <a:gd name="connsiteX3" fmla="*/ 4154287 w 6469575"/>
              <a:gd name="connsiteY3" fmla="*/ 52848 h 1031853"/>
              <a:gd name="connsiteX4" fmla="*/ 4776107 w 6469575"/>
              <a:gd name="connsiteY4" fmla="*/ 238065 h 1031853"/>
              <a:gd name="connsiteX5" fmla="*/ 5583150 w 6469575"/>
              <a:gd name="connsiteY5" fmla="*/ 449742 h 1031853"/>
              <a:gd name="connsiteX6" fmla="*/ 6469575 w 6469575"/>
              <a:gd name="connsiteY6" fmla="*/ 714338 h 1031853"/>
              <a:gd name="connsiteX0" fmla="*/ 0 w 6469575"/>
              <a:gd name="connsiteY0" fmla="*/ 1031853 h 1031853"/>
              <a:gd name="connsiteX1" fmla="*/ 2368208 w 6469575"/>
              <a:gd name="connsiteY1" fmla="*/ 251295 h 1031853"/>
              <a:gd name="connsiteX2" fmla="*/ 3426625 w 6469575"/>
              <a:gd name="connsiteY2" fmla="*/ 13158 h 1031853"/>
              <a:gd name="connsiteX3" fmla="*/ 4154287 w 6469575"/>
              <a:gd name="connsiteY3" fmla="*/ 52848 h 1031853"/>
              <a:gd name="connsiteX4" fmla="*/ 4776107 w 6469575"/>
              <a:gd name="connsiteY4" fmla="*/ 238065 h 1031853"/>
              <a:gd name="connsiteX5" fmla="*/ 5556689 w 6469575"/>
              <a:gd name="connsiteY5" fmla="*/ 555580 h 1031853"/>
              <a:gd name="connsiteX6" fmla="*/ 6469575 w 6469575"/>
              <a:gd name="connsiteY6" fmla="*/ 714338 h 1031853"/>
              <a:gd name="connsiteX0" fmla="*/ 0 w 6416655"/>
              <a:gd name="connsiteY0" fmla="*/ 1031853 h 1031853"/>
              <a:gd name="connsiteX1" fmla="*/ 2368208 w 6416655"/>
              <a:gd name="connsiteY1" fmla="*/ 251295 h 1031853"/>
              <a:gd name="connsiteX2" fmla="*/ 3426625 w 6416655"/>
              <a:gd name="connsiteY2" fmla="*/ 13158 h 1031853"/>
              <a:gd name="connsiteX3" fmla="*/ 4154287 w 6416655"/>
              <a:gd name="connsiteY3" fmla="*/ 52848 h 1031853"/>
              <a:gd name="connsiteX4" fmla="*/ 4776107 w 6416655"/>
              <a:gd name="connsiteY4" fmla="*/ 238065 h 1031853"/>
              <a:gd name="connsiteX5" fmla="*/ 5556689 w 6416655"/>
              <a:gd name="connsiteY5" fmla="*/ 555580 h 1031853"/>
              <a:gd name="connsiteX6" fmla="*/ 6416655 w 6416655"/>
              <a:gd name="connsiteY6" fmla="*/ 952474 h 1031853"/>
              <a:gd name="connsiteX0" fmla="*/ 0 w 6416655"/>
              <a:gd name="connsiteY0" fmla="*/ 1018783 h 1018783"/>
              <a:gd name="connsiteX1" fmla="*/ 2368208 w 6416655"/>
              <a:gd name="connsiteY1" fmla="*/ 238225 h 1018783"/>
              <a:gd name="connsiteX2" fmla="*/ 3426625 w 6416655"/>
              <a:gd name="connsiteY2" fmla="*/ 88 h 1018783"/>
              <a:gd name="connsiteX3" fmla="*/ 4129586 w 6416655"/>
              <a:gd name="connsiteY3" fmla="*/ 255938 h 1018783"/>
              <a:gd name="connsiteX4" fmla="*/ 4776107 w 6416655"/>
              <a:gd name="connsiteY4" fmla="*/ 224995 h 1018783"/>
              <a:gd name="connsiteX5" fmla="*/ 5556689 w 6416655"/>
              <a:gd name="connsiteY5" fmla="*/ 542510 h 1018783"/>
              <a:gd name="connsiteX6" fmla="*/ 6416655 w 6416655"/>
              <a:gd name="connsiteY6" fmla="*/ 939404 h 1018783"/>
              <a:gd name="connsiteX0" fmla="*/ 0 w 6416655"/>
              <a:gd name="connsiteY0" fmla="*/ 1018783 h 1018783"/>
              <a:gd name="connsiteX1" fmla="*/ 2368208 w 6416655"/>
              <a:gd name="connsiteY1" fmla="*/ 238225 h 1018783"/>
              <a:gd name="connsiteX2" fmla="*/ 3426625 w 6416655"/>
              <a:gd name="connsiteY2" fmla="*/ 88 h 1018783"/>
              <a:gd name="connsiteX3" fmla="*/ 4129586 w 6416655"/>
              <a:gd name="connsiteY3" fmla="*/ 255938 h 1018783"/>
              <a:gd name="connsiteX4" fmla="*/ 4183284 w 6416655"/>
              <a:gd name="connsiteY4" fmla="*/ 792414 h 1018783"/>
              <a:gd name="connsiteX5" fmla="*/ 5556689 w 6416655"/>
              <a:gd name="connsiteY5" fmla="*/ 542510 h 1018783"/>
              <a:gd name="connsiteX6" fmla="*/ 6416655 w 6416655"/>
              <a:gd name="connsiteY6" fmla="*/ 939404 h 1018783"/>
              <a:gd name="connsiteX0" fmla="*/ 0 w 6416655"/>
              <a:gd name="connsiteY0" fmla="*/ 1018783 h 1189044"/>
              <a:gd name="connsiteX1" fmla="*/ 2368208 w 6416655"/>
              <a:gd name="connsiteY1" fmla="*/ 238225 h 1189044"/>
              <a:gd name="connsiteX2" fmla="*/ 3426625 w 6416655"/>
              <a:gd name="connsiteY2" fmla="*/ 88 h 1189044"/>
              <a:gd name="connsiteX3" fmla="*/ 4129586 w 6416655"/>
              <a:gd name="connsiteY3" fmla="*/ 255938 h 1189044"/>
              <a:gd name="connsiteX4" fmla="*/ 4183284 w 6416655"/>
              <a:gd name="connsiteY4" fmla="*/ 792414 h 1189044"/>
              <a:gd name="connsiteX5" fmla="*/ 3938776 w 6416655"/>
              <a:gd name="connsiteY5" fmla="*/ 1163969 h 1189044"/>
              <a:gd name="connsiteX6" fmla="*/ 6416655 w 6416655"/>
              <a:gd name="connsiteY6" fmla="*/ 939404 h 1189044"/>
              <a:gd name="connsiteX0" fmla="*/ 0 w 4215755"/>
              <a:gd name="connsiteY0" fmla="*/ 1018783 h 2114772"/>
              <a:gd name="connsiteX1" fmla="*/ 2368208 w 4215755"/>
              <a:gd name="connsiteY1" fmla="*/ 238225 h 2114772"/>
              <a:gd name="connsiteX2" fmla="*/ 3426625 w 4215755"/>
              <a:gd name="connsiteY2" fmla="*/ 88 h 2114772"/>
              <a:gd name="connsiteX3" fmla="*/ 4129586 w 4215755"/>
              <a:gd name="connsiteY3" fmla="*/ 255938 h 2114772"/>
              <a:gd name="connsiteX4" fmla="*/ 4183284 w 4215755"/>
              <a:gd name="connsiteY4" fmla="*/ 792414 h 2114772"/>
              <a:gd name="connsiteX5" fmla="*/ 3938776 w 4215755"/>
              <a:gd name="connsiteY5" fmla="*/ 1163969 h 2114772"/>
              <a:gd name="connsiteX6" fmla="*/ 2007534 w 4215755"/>
              <a:gd name="connsiteY6" fmla="*/ 2114772 h 2114772"/>
              <a:gd name="connsiteX0" fmla="*/ 0 w 4355254"/>
              <a:gd name="connsiteY0" fmla="*/ 1018783 h 2114772"/>
              <a:gd name="connsiteX1" fmla="*/ 2368208 w 4355254"/>
              <a:gd name="connsiteY1" fmla="*/ 238225 h 2114772"/>
              <a:gd name="connsiteX2" fmla="*/ 3426625 w 4355254"/>
              <a:gd name="connsiteY2" fmla="*/ 88 h 2114772"/>
              <a:gd name="connsiteX3" fmla="*/ 4129586 w 4355254"/>
              <a:gd name="connsiteY3" fmla="*/ 255938 h 2114772"/>
              <a:gd name="connsiteX4" fmla="*/ 4183284 w 4355254"/>
              <a:gd name="connsiteY4" fmla="*/ 792414 h 2114772"/>
              <a:gd name="connsiteX5" fmla="*/ 2007534 w 4355254"/>
              <a:gd name="connsiteY5" fmla="*/ 2114772 h 2114772"/>
              <a:gd name="connsiteX0" fmla="*/ 0 w 4355254"/>
              <a:gd name="connsiteY0" fmla="*/ 1018783 h 2114772"/>
              <a:gd name="connsiteX1" fmla="*/ 2368208 w 4355254"/>
              <a:gd name="connsiteY1" fmla="*/ 238225 h 2114772"/>
              <a:gd name="connsiteX2" fmla="*/ 3426625 w 4355254"/>
              <a:gd name="connsiteY2" fmla="*/ 88 h 2114772"/>
              <a:gd name="connsiteX3" fmla="*/ 4129586 w 4355254"/>
              <a:gd name="connsiteY3" fmla="*/ 255938 h 2114772"/>
              <a:gd name="connsiteX4" fmla="*/ 4183284 w 4355254"/>
              <a:gd name="connsiteY4" fmla="*/ 981553 h 2114772"/>
              <a:gd name="connsiteX5" fmla="*/ 2007534 w 4355254"/>
              <a:gd name="connsiteY5" fmla="*/ 2114772 h 2114772"/>
              <a:gd name="connsiteX0" fmla="*/ 0 w 4288935"/>
              <a:gd name="connsiteY0" fmla="*/ 1018783 h 1142054"/>
              <a:gd name="connsiteX1" fmla="*/ 2368208 w 4288935"/>
              <a:gd name="connsiteY1" fmla="*/ 238225 h 1142054"/>
              <a:gd name="connsiteX2" fmla="*/ 3426625 w 4288935"/>
              <a:gd name="connsiteY2" fmla="*/ 88 h 1142054"/>
              <a:gd name="connsiteX3" fmla="*/ 4129586 w 4288935"/>
              <a:gd name="connsiteY3" fmla="*/ 255938 h 1142054"/>
              <a:gd name="connsiteX4" fmla="*/ 4183284 w 4288935"/>
              <a:gd name="connsiteY4" fmla="*/ 981553 h 1142054"/>
              <a:gd name="connsiteX5" fmla="*/ 2909119 w 4288935"/>
              <a:gd name="connsiteY5" fmla="*/ 1142054 h 1142054"/>
              <a:gd name="connsiteX0" fmla="*/ 0 w 4239014"/>
              <a:gd name="connsiteY0" fmla="*/ 1018783 h 1142054"/>
              <a:gd name="connsiteX1" fmla="*/ 2368208 w 4239014"/>
              <a:gd name="connsiteY1" fmla="*/ 238225 h 1142054"/>
              <a:gd name="connsiteX2" fmla="*/ 3426625 w 4239014"/>
              <a:gd name="connsiteY2" fmla="*/ 88 h 1142054"/>
              <a:gd name="connsiteX3" fmla="*/ 4129586 w 4239014"/>
              <a:gd name="connsiteY3" fmla="*/ 255938 h 1142054"/>
              <a:gd name="connsiteX4" fmla="*/ 4109181 w 4239014"/>
              <a:gd name="connsiteY4" fmla="*/ 981553 h 1142054"/>
              <a:gd name="connsiteX5" fmla="*/ 2909119 w 4239014"/>
              <a:gd name="connsiteY5" fmla="*/ 1142054 h 1142054"/>
              <a:gd name="connsiteX0" fmla="*/ 0 w 4210779"/>
              <a:gd name="connsiteY0" fmla="*/ 1018783 h 1018783"/>
              <a:gd name="connsiteX1" fmla="*/ 2368208 w 4210779"/>
              <a:gd name="connsiteY1" fmla="*/ 238225 h 1018783"/>
              <a:gd name="connsiteX2" fmla="*/ 3426625 w 4210779"/>
              <a:gd name="connsiteY2" fmla="*/ 88 h 1018783"/>
              <a:gd name="connsiteX3" fmla="*/ 4129586 w 4210779"/>
              <a:gd name="connsiteY3" fmla="*/ 255938 h 1018783"/>
              <a:gd name="connsiteX4" fmla="*/ 4109181 w 4210779"/>
              <a:gd name="connsiteY4" fmla="*/ 981553 h 1018783"/>
              <a:gd name="connsiteX5" fmla="*/ 3353736 w 4210779"/>
              <a:gd name="connsiteY5" fmla="*/ 939404 h 1018783"/>
              <a:gd name="connsiteX0" fmla="*/ 0 w 4210779"/>
              <a:gd name="connsiteY0" fmla="*/ 1018783 h 1072203"/>
              <a:gd name="connsiteX1" fmla="*/ 2368208 w 4210779"/>
              <a:gd name="connsiteY1" fmla="*/ 238225 h 1072203"/>
              <a:gd name="connsiteX2" fmla="*/ 3426625 w 4210779"/>
              <a:gd name="connsiteY2" fmla="*/ 88 h 1072203"/>
              <a:gd name="connsiteX3" fmla="*/ 4129586 w 4210779"/>
              <a:gd name="connsiteY3" fmla="*/ 255938 h 1072203"/>
              <a:gd name="connsiteX4" fmla="*/ 4109181 w 4210779"/>
              <a:gd name="connsiteY4" fmla="*/ 981553 h 1072203"/>
              <a:gd name="connsiteX5" fmla="*/ 3353736 w 4210779"/>
              <a:gd name="connsiteY5" fmla="*/ 939404 h 1072203"/>
              <a:gd name="connsiteX0" fmla="*/ 0 w 4283741"/>
              <a:gd name="connsiteY0" fmla="*/ 1018783 h 1029611"/>
              <a:gd name="connsiteX1" fmla="*/ 2368208 w 4283741"/>
              <a:gd name="connsiteY1" fmla="*/ 238225 h 1029611"/>
              <a:gd name="connsiteX2" fmla="*/ 3426625 w 4283741"/>
              <a:gd name="connsiteY2" fmla="*/ 88 h 1029611"/>
              <a:gd name="connsiteX3" fmla="*/ 4129586 w 4283741"/>
              <a:gd name="connsiteY3" fmla="*/ 255938 h 1029611"/>
              <a:gd name="connsiteX4" fmla="*/ 4220335 w 4283741"/>
              <a:gd name="connsiteY4" fmla="*/ 873474 h 1029611"/>
              <a:gd name="connsiteX5" fmla="*/ 3353736 w 4283741"/>
              <a:gd name="connsiteY5" fmla="*/ 939404 h 102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3741" h="1029611">
                <a:moveTo>
                  <a:pt x="0" y="1018783"/>
                </a:moveTo>
                <a:cubicBezTo>
                  <a:pt x="898552" y="713395"/>
                  <a:pt x="1797104" y="408007"/>
                  <a:pt x="2368208" y="238225"/>
                </a:cubicBezTo>
                <a:cubicBezTo>
                  <a:pt x="2939312" y="68443"/>
                  <a:pt x="3133062" y="-2864"/>
                  <a:pt x="3426625" y="88"/>
                </a:cubicBezTo>
                <a:cubicBezTo>
                  <a:pt x="3720188" y="3040"/>
                  <a:pt x="3997301" y="110374"/>
                  <a:pt x="4129586" y="255938"/>
                </a:cubicBezTo>
                <a:cubicBezTo>
                  <a:pt x="4261871" y="401502"/>
                  <a:pt x="4349643" y="759563"/>
                  <a:pt x="4220335" y="873474"/>
                </a:cubicBezTo>
                <a:cubicBezTo>
                  <a:pt x="4091027" y="987385"/>
                  <a:pt x="3844069" y="1123252"/>
                  <a:pt x="3353736" y="939404"/>
                </a:cubicBezTo>
              </a:path>
            </a:pathLst>
          </a:custGeom>
          <a:ln w="38100">
            <a:solidFill>
              <a:srgbClr val="B9B9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feld 19"/>
          <p:cNvSpPr txBox="1"/>
          <p:nvPr/>
        </p:nvSpPr>
        <p:spPr>
          <a:xfrm>
            <a:off x="476767" y="2520541"/>
            <a:ext cx="1236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Helvetica"/>
                <a:cs typeface="Helvetica"/>
              </a:rPr>
              <a:t>Lichtstrahl</a:t>
            </a:r>
            <a:endParaRPr lang="de-DE" dirty="0">
              <a:latin typeface="Helvetica"/>
              <a:cs typeface="Helvetica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6479925" y="5237083"/>
            <a:ext cx="2280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Helvetica"/>
                <a:cs typeface="Helvetica"/>
              </a:rPr>
              <a:t>„Gravitationstrichter“</a:t>
            </a:r>
            <a:endParaRPr lang="de-DE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3156587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5888"/>
            <a:ext cx="9144000" cy="1143000"/>
          </a:xfrm>
        </p:spPr>
        <p:txBody>
          <a:bodyPr/>
          <a:lstStyle/>
          <a:p>
            <a:pPr eaLnBrk="1" hangingPunct="1"/>
            <a:r>
              <a:rPr lang="de-DE" sz="3600" smtClean="0"/>
              <a:t>Nicht-rotierendes vs. rotierendes Loch</a:t>
            </a:r>
          </a:p>
        </p:txBody>
      </p:sp>
      <p:pic>
        <p:nvPicPr>
          <p:cNvPr id="60419" name="Picture 3" descr="SchwKerrBH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133475"/>
            <a:ext cx="8785225" cy="4870450"/>
          </a:xfrm>
          <a:noFill/>
        </p:spPr>
      </p:pic>
      <p:sp>
        <p:nvSpPr>
          <p:cNvPr id="60428" name="Text Box 12"/>
          <p:cNvSpPr txBox="1">
            <a:spLocks noChangeArrowheads="1"/>
          </p:cNvSpPr>
          <p:nvPr/>
        </p:nvSpPr>
        <p:spPr bwMode="auto">
          <a:xfrm>
            <a:off x="251520" y="1556792"/>
            <a:ext cx="1872208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dirty="0" smtClean="0">
                <a:latin typeface="Helvetica"/>
                <a:cs typeface="Helvetica"/>
              </a:rPr>
              <a:t>Ereignishorizont</a:t>
            </a:r>
            <a:endParaRPr lang="de-DE" dirty="0">
              <a:latin typeface="Helvetica"/>
              <a:cs typeface="Helvetica"/>
            </a:endParaRPr>
          </a:p>
        </p:txBody>
      </p:sp>
      <p:sp>
        <p:nvSpPr>
          <p:cNvPr id="1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5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2699792" y="1340768"/>
            <a:ext cx="1872208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dirty="0" smtClean="0">
                <a:latin typeface="Helvetica"/>
                <a:cs typeface="Helvetica"/>
              </a:rPr>
              <a:t>Punktsingularität</a:t>
            </a:r>
            <a:endParaRPr lang="de-DE" dirty="0">
              <a:latin typeface="Helvetica"/>
              <a:cs typeface="Helvetica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4644008" y="1691516"/>
            <a:ext cx="2232248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dirty="0" smtClean="0">
                <a:latin typeface="Helvetica"/>
                <a:cs typeface="Helvetica"/>
              </a:rPr>
              <a:t>Äußerer Horizont</a:t>
            </a:r>
            <a:endParaRPr lang="de-DE" dirty="0">
              <a:latin typeface="Helvetica"/>
              <a:cs typeface="Helvetica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6876256" y="4139788"/>
            <a:ext cx="2016224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dirty="0" err="1" smtClean="0">
                <a:latin typeface="Helvetica"/>
                <a:cs typeface="Helvetica"/>
              </a:rPr>
              <a:t>Cauchy</a:t>
            </a:r>
            <a:r>
              <a:rPr lang="de-DE" dirty="0" smtClean="0">
                <a:latin typeface="Helvetica"/>
                <a:cs typeface="Helvetica"/>
              </a:rPr>
              <a:t>-Horizont</a:t>
            </a:r>
            <a:endParaRPr lang="de-DE" dirty="0">
              <a:latin typeface="Helvetica"/>
              <a:cs typeface="Helvetica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6876256" y="1340768"/>
            <a:ext cx="1872208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dirty="0" smtClean="0">
                <a:latin typeface="Helvetica"/>
                <a:cs typeface="Helvetica"/>
              </a:rPr>
              <a:t>Ringsingularität</a:t>
            </a:r>
            <a:endParaRPr lang="de-DE" dirty="0">
              <a:latin typeface="Helvetica"/>
              <a:cs typeface="Helvetica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4499992" y="4211796"/>
            <a:ext cx="1368152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dirty="0" err="1" smtClean="0">
                <a:latin typeface="Helvetica"/>
                <a:cs typeface="Helvetica"/>
              </a:rPr>
              <a:t>Ergosphäre</a:t>
            </a:r>
            <a:endParaRPr lang="de-DE" dirty="0">
              <a:latin typeface="Helvetica"/>
              <a:cs typeface="Helvetica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499992" y="1196752"/>
            <a:ext cx="4464496" cy="46805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2" name="Group 14"/>
          <p:cNvGrpSpPr>
            <a:grpSpLocks/>
          </p:cNvGrpSpPr>
          <p:nvPr/>
        </p:nvGrpSpPr>
        <p:grpSpPr bwMode="auto">
          <a:xfrm>
            <a:off x="250825" y="1125538"/>
            <a:ext cx="4249738" cy="3816350"/>
            <a:chOff x="158" y="709"/>
            <a:chExt cx="2677" cy="2404"/>
          </a:xfrm>
        </p:grpSpPr>
        <p:sp>
          <p:nvSpPr>
            <p:cNvPr id="23" name="Rectangle 5"/>
            <p:cNvSpPr>
              <a:spLocks noChangeArrowheads="1"/>
            </p:cNvSpPr>
            <p:nvPr/>
          </p:nvSpPr>
          <p:spPr bwMode="auto">
            <a:xfrm>
              <a:off x="158" y="709"/>
              <a:ext cx="2677" cy="24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pic>
          <p:nvPicPr>
            <p:cNvPr id="24" name="Picture 6" descr="KarlSchwarzschild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7" y="754"/>
              <a:ext cx="1874" cy="2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" name="Group 13"/>
          <p:cNvGrpSpPr>
            <a:grpSpLocks/>
          </p:cNvGrpSpPr>
          <p:nvPr/>
        </p:nvGrpSpPr>
        <p:grpSpPr bwMode="auto">
          <a:xfrm>
            <a:off x="4500563" y="1125538"/>
            <a:ext cx="4319587" cy="3816350"/>
            <a:chOff x="2835" y="709"/>
            <a:chExt cx="2721" cy="2404"/>
          </a:xfrm>
        </p:grpSpPr>
        <p:sp>
          <p:nvSpPr>
            <p:cNvPr id="26" name="Rectangle 8"/>
            <p:cNvSpPr>
              <a:spLocks noChangeArrowheads="1"/>
            </p:cNvSpPr>
            <p:nvPr/>
          </p:nvSpPr>
          <p:spPr bwMode="auto">
            <a:xfrm>
              <a:off x="2835" y="709"/>
              <a:ext cx="2721" cy="24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pic>
          <p:nvPicPr>
            <p:cNvPr id="27" name="Picture 9" descr="RoyPatrickKer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43" y="754"/>
              <a:ext cx="1815" cy="2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1403350" y="5373688"/>
            <a:ext cx="2232025" cy="576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de-DE" sz="2400" b="1">
                <a:solidFill>
                  <a:srgbClr val="990099"/>
                </a:solidFill>
              </a:rPr>
              <a:t>1916</a:t>
            </a: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5508625" y="5373688"/>
            <a:ext cx="2232025" cy="576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de-DE" sz="2400" b="1">
                <a:solidFill>
                  <a:srgbClr val="0000CC"/>
                </a:solidFill>
              </a:rPr>
              <a:t>1963</a:t>
            </a: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auto">
          <a:xfrm>
            <a:off x="6804025" y="4437063"/>
            <a:ext cx="1249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de-DE" sz="2000">
                <a:solidFill>
                  <a:schemeClr val="bg1"/>
                </a:solidFill>
              </a:rPr>
              <a:t>2004</a:t>
            </a:r>
            <a:endParaRPr lang="de-DE" sz="2000" i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" grpId="0" animBg="1"/>
      <p:bldP spid="4" grpId="1" animBg="1"/>
      <p:bldP spid="28" grpId="0" animBg="1"/>
      <p:bldP spid="29" grpId="0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Datumsplatzhalter 4"/>
          <p:cNvSpPr>
            <a:spLocks noGrp="1"/>
          </p:cNvSpPr>
          <p:nvPr>
            <p:ph type="dt" sz="quarter" idx="4294967295"/>
          </p:nvPr>
        </p:nvSpPr>
        <p:spPr bwMode="auto">
          <a:xfrm>
            <a:off x="142875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de-DE"/>
              <a:t>Juni 2007</a:t>
            </a:r>
          </a:p>
        </p:txBody>
      </p:sp>
      <p:sp>
        <p:nvSpPr>
          <p:cNvPr id="5123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noFill/>
        </p:spPr>
        <p:txBody>
          <a:bodyPr/>
          <a:lstStyle/>
          <a:p>
            <a:r>
              <a:rPr lang="de-DE" b="1" smtClean="0"/>
              <a:t>Andreas Müller</a:t>
            </a:r>
          </a:p>
          <a:p>
            <a:r>
              <a:rPr lang="de-DE" sz="1000" smtClean="0"/>
              <a:t>Max-Planck-Institut für extraterrestrische Physik, Garching</a:t>
            </a:r>
          </a:p>
        </p:txBody>
      </p:sp>
      <p:sp>
        <p:nvSpPr>
          <p:cNvPr id="5124" name="Foliennummernplatzhalter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E8600108-F805-4CB6-9046-44F76880045E}" type="slidenum">
              <a:rPr lang="de-DE" smtClean="0"/>
              <a:pPr/>
              <a:t>6</a:t>
            </a:fld>
            <a:endParaRPr lang="de-DE" smtClean="0"/>
          </a:p>
        </p:txBody>
      </p:sp>
      <p:pic>
        <p:nvPicPr>
          <p:cNvPr id="5125" name="Picture 2" descr="bhdiskBIG-title-blau-DIN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825500" y="0"/>
            <a:ext cx="9972675" cy="6864350"/>
          </a:xfrm>
          <a:noFill/>
        </p:spPr>
      </p:pic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2411760" y="2349500"/>
            <a:ext cx="5256585" cy="1871663"/>
          </a:xfrm>
        </p:spPr>
        <p:txBody>
          <a:bodyPr/>
          <a:lstStyle/>
          <a:p>
            <a:pPr algn="r" eaLnBrk="1" hangingPunct="1"/>
            <a:r>
              <a:rPr lang="de-DE" sz="7200" dirty="0" smtClean="0">
                <a:solidFill>
                  <a:schemeClr val="bg1"/>
                </a:solidFill>
              </a:rPr>
              <a:t>G</a:t>
            </a:r>
            <a:r>
              <a:rPr lang="de-DE" sz="4000" dirty="0" smtClean="0">
                <a:solidFill>
                  <a:srgbClr val="6666FF"/>
                </a:solidFill>
              </a:rPr>
              <a:t>röße</a:t>
            </a:r>
            <a:r>
              <a:rPr lang="de-DE" dirty="0" smtClean="0">
                <a:solidFill>
                  <a:srgbClr val="6666FF"/>
                </a:solidFill>
              </a:rPr>
              <a:t/>
            </a:r>
            <a:br>
              <a:rPr lang="de-DE" dirty="0" smtClean="0">
                <a:solidFill>
                  <a:srgbClr val="6666FF"/>
                </a:solidFill>
              </a:rPr>
            </a:br>
            <a:r>
              <a:rPr lang="de-DE" sz="4800" b="0" dirty="0" smtClean="0">
                <a:solidFill>
                  <a:srgbClr val="6666FF"/>
                </a:solidFill>
              </a:rPr>
              <a:t>Schwarzer Löcher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0827655"/>
      </p:ext>
    </p:extLst>
  </p:cSld>
  <p:clrMapOvr>
    <a:masterClrMapping/>
  </p:clrMapOvr>
  <p:transition spd="med" advClick="0" advTm="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de-DE" sz="4000" smtClean="0"/>
              <a:t>Jede Masse kann zum Loch werden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970338" cy="2333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de-DE" sz="2000" b="1" dirty="0" smtClean="0"/>
              <a:t>Bedingung:</a:t>
            </a:r>
            <a:r>
              <a:rPr lang="de-DE" sz="2000" dirty="0" smtClean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de-DE" sz="2000" dirty="0" smtClean="0"/>
              <a:t>	Verdichten der Masse unter den Schwarzschildradius</a:t>
            </a:r>
            <a:endParaRPr lang="de-DE" sz="2000" baseline="30000" dirty="0" smtClean="0"/>
          </a:p>
        </p:txBody>
      </p:sp>
      <p:pic>
        <p:nvPicPr>
          <p:cNvPr id="14340" name="Picture 4" descr="sun_HeII_304A_1997_s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4508500"/>
            <a:ext cx="1728787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Erde"/>
          <p:cNvPicPr>
            <a:picLocks noChangeAspect="1" noChangeArrowheads="1"/>
          </p:cNvPicPr>
          <p:nvPr/>
        </p:nvPicPr>
        <p:blipFill>
          <a:blip r:embed="rId4" cstate="print"/>
          <a:srcRect t="7771" b="7771"/>
          <a:stretch>
            <a:fillRect/>
          </a:stretch>
        </p:blipFill>
        <p:spPr bwMode="auto">
          <a:xfrm>
            <a:off x="6011863" y="2781300"/>
            <a:ext cx="1728787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TasseKaffe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1863" y="1379538"/>
            <a:ext cx="1728787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4500563" y="1484313"/>
            <a:ext cx="15843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endParaRPr lang="de-DE" sz="2000">
              <a:solidFill>
                <a:schemeClr val="bg1"/>
              </a:solidFill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de-DE" sz="2000">
                <a:solidFill>
                  <a:schemeClr val="bg1"/>
                </a:solidFill>
              </a:rPr>
              <a:t>10</a:t>
            </a:r>
            <a:r>
              <a:rPr lang="de-DE" sz="2000" baseline="30000">
                <a:solidFill>
                  <a:schemeClr val="bg1"/>
                </a:solidFill>
              </a:rPr>
              <a:t>-26</a:t>
            </a:r>
            <a:r>
              <a:rPr lang="de-DE" sz="2000">
                <a:solidFill>
                  <a:schemeClr val="bg1"/>
                </a:solidFill>
              </a:rPr>
              <a:t> cm</a:t>
            </a: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4500563" y="3325813"/>
            <a:ext cx="15113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de-DE" sz="2000">
                <a:solidFill>
                  <a:schemeClr val="bg1"/>
                </a:solidFill>
              </a:rPr>
              <a:t>9 mm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4500563" y="5084763"/>
            <a:ext cx="1223962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de-DE" sz="2000" dirty="0">
                <a:solidFill>
                  <a:schemeClr val="bg1"/>
                </a:solidFill>
              </a:rPr>
              <a:t>3 km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468313" y="2492375"/>
            <a:ext cx="3897312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de-DE" sz="2000">
                <a:solidFill>
                  <a:schemeClr val="bg1"/>
                </a:solidFill>
              </a:rPr>
              <a:t>	R</a:t>
            </a:r>
            <a:r>
              <a:rPr lang="de-DE" sz="2000" baseline="-25000">
                <a:solidFill>
                  <a:schemeClr val="bg1"/>
                </a:solidFill>
              </a:rPr>
              <a:t>S</a:t>
            </a:r>
            <a:r>
              <a:rPr lang="de-DE" sz="2000">
                <a:solidFill>
                  <a:schemeClr val="bg1"/>
                </a:solidFill>
              </a:rPr>
              <a:t> = 2 G</a:t>
            </a:r>
            <a:r>
              <a:rPr lang="de-DE" sz="2000" i="1">
                <a:solidFill>
                  <a:srgbClr val="FF99FF"/>
                </a:solidFill>
              </a:rPr>
              <a:t>M</a:t>
            </a:r>
            <a:r>
              <a:rPr lang="de-DE" sz="2000">
                <a:solidFill>
                  <a:schemeClr val="bg1"/>
                </a:solidFill>
              </a:rPr>
              <a:t>/c</a:t>
            </a:r>
            <a:r>
              <a:rPr lang="de-DE" sz="2000" baseline="30000">
                <a:solidFill>
                  <a:schemeClr val="bg1"/>
                </a:solidFill>
              </a:rPr>
              <a:t>2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endParaRPr lang="de-DE" sz="2000" baseline="30000">
              <a:solidFill>
                <a:schemeClr val="bg1"/>
              </a:solidFill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468313" y="3213100"/>
            <a:ext cx="41751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de-DE" sz="2000" baseline="30000" dirty="0">
                <a:solidFill>
                  <a:schemeClr val="bg1"/>
                </a:solidFill>
              </a:rPr>
              <a:t>	[G: </a:t>
            </a:r>
            <a:r>
              <a:rPr lang="de-DE" sz="2000" baseline="30000" dirty="0" err="1">
                <a:solidFill>
                  <a:schemeClr val="bg1"/>
                </a:solidFill>
              </a:rPr>
              <a:t>Newtonsche</a:t>
            </a:r>
            <a:r>
              <a:rPr lang="de-DE" sz="2000" baseline="30000" dirty="0">
                <a:solidFill>
                  <a:schemeClr val="bg1"/>
                </a:solidFill>
              </a:rPr>
              <a:t> Gravitationskonstante]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de-DE" sz="2000" baseline="30000" dirty="0">
                <a:solidFill>
                  <a:schemeClr val="bg1"/>
                </a:solidFill>
              </a:rPr>
              <a:t>	[c: Vakuumlichtgeschwindigkeit]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de-DE" sz="2000" baseline="30000" dirty="0">
                <a:solidFill>
                  <a:schemeClr val="bg1"/>
                </a:solidFill>
              </a:rPr>
              <a:t>	</a:t>
            </a:r>
            <a:r>
              <a:rPr lang="de-DE" sz="2000" i="1" baseline="30000" dirty="0">
                <a:solidFill>
                  <a:srgbClr val="FF99FF"/>
                </a:solidFill>
              </a:rPr>
              <a:t>M: Masse</a:t>
            </a:r>
            <a:r>
              <a:rPr lang="de-DE" sz="2000" i="1" baseline="30000" dirty="0">
                <a:solidFill>
                  <a:schemeClr val="bg1"/>
                </a:solidFill>
              </a:rPr>
              <a:t>   </a:t>
            </a:r>
            <a:r>
              <a:rPr lang="de-DE" sz="2000" i="1" baseline="30000" dirty="0" smtClean="0">
                <a:solidFill>
                  <a:schemeClr val="bg1"/>
                </a:solidFill>
              </a:rPr>
              <a:t>variabel!</a:t>
            </a:r>
            <a:endParaRPr lang="de-DE" sz="2000" i="1" baseline="30000" dirty="0">
              <a:solidFill>
                <a:schemeClr val="bg1"/>
              </a:solidFill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7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7095059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4343" grpId="0"/>
      <p:bldP spid="14344" grpId="0"/>
      <p:bldP spid="14345" grpId="0"/>
      <p:bldP spid="14346" grpId="0"/>
      <p:bldP spid="1434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/>
          <p:cNvSpPr>
            <a:spLocks noChangeAspect="1"/>
          </p:cNvSpPr>
          <p:nvPr/>
        </p:nvSpPr>
        <p:spPr>
          <a:xfrm>
            <a:off x="-1980728" y="-2187624"/>
            <a:ext cx="12745416" cy="12745416"/>
          </a:xfrm>
          <a:prstGeom prst="ellipse">
            <a:avLst/>
          </a:prstGeom>
          <a:solidFill>
            <a:schemeClr val="tx1">
              <a:alpha val="4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323528" y="-1107504"/>
            <a:ext cx="8640960" cy="8640960"/>
          </a:xfrm>
          <a:prstGeom prst="ellipse">
            <a:avLst/>
          </a:prstGeom>
          <a:solidFill>
            <a:schemeClr val="tx1">
              <a:alpha val="4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2483768" y="1052736"/>
            <a:ext cx="4320480" cy="4320480"/>
          </a:xfrm>
          <a:prstGeom prst="ellipse">
            <a:avLst/>
          </a:prstGeom>
          <a:solidFill>
            <a:schemeClr val="tx1">
              <a:alpha val="4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txBody>
          <a:bodyPr/>
          <a:lstStyle/>
          <a:p>
            <a:pPr eaLnBrk="1" hangingPunct="1"/>
            <a:r>
              <a:rPr lang="de-DE" sz="4000" dirty="0" smtClean="0">
                <a:solidFill>
                  <a:schemeClr val="bg1"/>
                </a:solidFill>
              </a:rPr>
              <a:t>Schwarze Löcher im Sonnensystem</a:t>
            </a: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395536" y="5013176"/>
            <a:ext cx="5256584" cy="433388"/>
          </a:xfrm>
          <a:prstGeom prst="flowChart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de-DE" sz="2000" dirty="0" smtClean="0">
                <a:solidFill>
                  <a:schemeClr val="bg1"/>
                </a:solidFill>
              </a:rPr>
              <a:t>Merkur, Venus, Erde, Mars</a:t>
            </a:r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12293" name="Freeform 5"/>
          <p:cNvSpPr>
            <a:spLocks/>
          </p:cNvSpPr>
          <p:nvPr/>
        </p:nvSpPr>
        <p:spPr bwMode="auto">
          <a:xfrm>
            <a:off x="3203848" y="3284984"/>
            <a:ext cx="1468810" cy="1800200"/>
          </a:xfrm>
          <a:custGeom>
            <a:avLst/>
            <a:gdLst>
              <a:gd name="T0" fmla="*/ 2147483647 w 517"/>
              <a:gd name="T1" fmla="*/ 0 h 609"/>
              <a:gd name="T2" fmla="*/ 0 w 517"/>
              <a:gd name="T3" fmla="*/ 2147483647 h 609"/>
              <a:gd name="T4" fmla="*/ 0 60000 65536"/>
              <a:gd name="T5" fmla="*/ 0 60000 65536"/>
              <a:gd name="T6" fmla="*/ 0 w 517"/>
              <a:gd name="T7" fmla="*/ 0 h 609"/>
              <a:gd name="T8" fmla="*/ 517 w 517"/>
              <a:gd name="T9" fmla="*/ 609 h 60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7" h="609">
                <a:moveTo>
                  <a:pt x="517" y="0"/>
                </a:moveTo>
                <a:lnTo>
                  <a:pt x="0" y="609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Andreas Müller, Exzellenzcluster Universe</a:t>
            </a:r>
            <a:endParaRPr lang="de-DE" dirty="0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 smtClean="0"/>
          </a:p>
          <a:p>
            <a:pPr>
              <a:defRPr/>
            </a:pPr>
            <a:fld id="{AAF028B1-AAF9-49CA-8569-E895659E8815}" type="slidenum">
              <a:rPr lang="de-DE" smtClean="0"/>
              <a:pPr>
                <a:defRPr/>
              </a:pPr>
              <a:t>8</a:t>
            </a:fld>
            <a:endParaRPr lang="de-DE" dirty="0" smtClean="0"/>
          </a:p>
          <a:p>
            <a:pPr>
              <a:defRPr/>
            </a:pPr>
            <a:endParaRPr lang="de-DE" dirty="0"/>
          </a:p>
        </p:txBody>
      </p:sp>
      <p:sp>
        <p:nvSpPr>
          <p:cNvPr id="4" name="Oval 3"/>
          <p:cNvSpPr>
            <a:spLocks noChangeAspect="1"/>
          </p:cNvSpPr>
          <p:nvPr/>
        </p:nvSpPr>
        <p:spPr>
          <a:xfrm>
            <a:off x="255712" y="1980320"/>
            <a:ext cx="8784976" cy="2520280"/>
          </a:xfrm>
          <a:prstGeom prst="ellipse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1367644" y="2299317"/>
            <a:ext cx="6561112" cy="1882286"/>
          </a:xfrm>
          <a:prstGeom prst="ellipse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2519772" y="2629846"/>
            <a:ext cx="4256856" cy="1221229"/>
          </a:xfrm>
          <a:prstGeom prst="ellipse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 flipV="1">
            <a:off x="3599892" y="2939716"/>
            <a:ext cx="2096616" cy="601488"/>
          </a:xfrm>
          <a:prstGeom prst="ellipse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4067944" y="3073993"/>
            <a:ext cx="1160512" cy="332934"/>
          </a:xfrm>
          <a:prstGeom prst="ellipse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 flipV="1">
            <a:off x="4499992" y="3197942"/>
            <a:ext cx="296416" cy="85037"/>
          </a:xfrm>
          <a:prstGeom prst="ellipse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>
            <a:off x="4535996" y="3208271"/>
            <a:ext cx="224408" cy="64379"/>
          </a:xfrm>
          <a:prstGeom prst="ellipse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 flipV="1">
            <a:off x="4568519" y="3217601"/>
            <a:ext cx="159363" cy="45719"/>
          </a:xfrm>
          <a:prstGeom prst="ellipse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Oval 22"/>
          <p:cNvSpPr>
            <a:spLocks noChangeAspect="1"/>
          </p:cNvSpPr>
          <p:nvPr/>
        </p:nvSpPr>
        <p:spPr>
          <a:xfrm>
            <a:off x="4568519" y="3217601"/>
            <a:ext cx="159363" cy="45719"/>
          </a:xfrm>
          <a:prstGeom prst="ellipse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5" name="Bild 24" descr="solarsystem_CP-CalvinJHamilton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54" t="26275" r="53337" b="29861"/>
          <a:stretch/>
        </p:blipFill>
        <p:spPr>
          <a:xfrm>
            <a:off x="4999792" y="3068960"/>
            <a:ext cx="292288" cy="289841"/>
          </a:xfrm>
          <a:prstGeom prst="ellipse">
            <a:avLst/>
          </a:prstGeom>
        </p:spPr>
      </p:pic>
      <p:pic>
        <p:nvPicPr>
          <p:cNvPr id="29" name="Bild 28" descr="solarsystem_CP-CalvinJHamilton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73" t="39267" r="17672" b="43919"/>
          <a:stretch/>
        </p:blipFill>
        <p:spPr>
          <a:xfrm>
            <a:off x="6660258" y="3115173"/>
            <a:ext cx="215998" cy="216024"/>
          </a:xfrm>
          <a:prstGeom prst="ellipse">
            <a:avLst/>
          </a:prstGeom>
        </p:spPr>
      </p:pic>
      <p:pic>
        <p:nvPicPr>
          <p:cNvPr id="30" name="Bild 29" descr="solarsystem_CP-CalvinJHamilton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93" t="40646" r="8754" b="44980"/>
          <a:stretch/>
        </p:blipFill>
        <p:spPr>
          <a:xfrm>
            <a:off x="7775467" y="3106236"/>
            <a:ext cx="252917" cy="233899"/>
          </a:xfrm>
          <a:prstGeom prst="ellipse">
            <a:avLst/>
          </a:prstGeom>
        </p:spPr>
      </p:pic>
      <p:sp>
        <p:nvSpPr>
          <p:cNvPr id="33" name="Freeform 5"/>
          <p:cNvSpPr>
            <a:spLocks/>
          </p:cNvSpPr>
          <p:nvPr/>
        </p:nvSpPr>
        <p:spPr bwMode="auto">
          <a:xfrm flipH="1">
            <a:off x="7956376" y="1844824"/>
            <a:ext cx="1080120" cy="1368152"/>
          </a:xfrm>
          <a:custGeom>
            <a:avLst/>
            <a:gdLst>
              <a:gd name="T0" fmla="*/ 2147483647 w 517"/>
              <a:gd name="T1" fmla="*/ 0 h 609"/>
              <a:gd name="T2" fmla="*/ 0 w 517"/>
              <a:gd name="T3" fmla="*/ 2147483647 h 609"/>
              <a:gd name="T4" fmla="*/ 0 60000 65536"/>
              <a:gd name="T5" fmla="*/ 0 60000 65536"/>
              <a:gd name="T6" fmla="*/ 0 w 517"/>
              <a:gd name="T7" fmla="*/ 0 h 609"/>
              <a:gd name="T8" fmla="*/ 517 w 517"/>
              <a:gd name="T9" fmla="*/ 609 h 60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17" h="609">
                <a:moveTo>
                  <a:pt x="517" y="0"/>
                </a:moveTo>
                <a:lnTo>
                  <a:pt x="0" y="609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auto">
          <a:xfrm>
            <a:off x="6804248" y="1412776"/>
            <a:ext cx="2088232" cy="433388"/>
          </a:xfrm>
          <a:prstGeom prst="flowChart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de-DE" sz="2000" dirty="0" smtClean="0">
                <a:solidFill>
                  <a:schemeClr val="bg1"/>
                </a:solidFill>
              </a:rPr>
              <a:t>Zwergplanet Pluto</a:t>
            </a:r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35" name="AutoShape 6"/>
          <p:cNvSpPr>
            <a:spLocks noChangeArrowheads="1"/>
          </p:cNvSpPr>
          <p:nvPr/>
        </p:nvSpPr>
        <p:spPr bwMode="auto">
          <a:xfrm>
            <a:off x="3779912" y="4581128"/>
            <a:ext cx="5256584" cy="433388"/>
          </a:xfrm>
          <a:prstGeom prst="flowChart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de-DE" sz="2000" dirty="0" smtClean="0">
                <a:solidFill>
                  <a:schemeClr val="bg1"/>
                </a:solidFill>
              </a:rPr>
              <a:t>Jupiter  Saturn     Uranus</a:t>
            </a:r>
            <a:r>
              <a:rPr lang="de-DE" sz="2000" dirty="0">
                <a:solidFill>
                  <a:schemeClr val="bg1"/>
                </a:solidFill>
              </a:rPr>
              <a:t> </a:t>
            </a:r>
            <a:r>
              <a:rPr lang="de-DE" sz="2000" dirty="0" smtClean="0">
                <a:solidFill>
                  <a:schemeClr val="bg1"/>
                </a:solidFill>
              </a:rPr>
              <a:t>   Neptun</a:t>
            </a:r>
            <a:endParaRPr lang="de-DE" sz="2000" dirty="0">
              <a:solidFill>
                <a:schemeClr val="bg1"/>
              </a:solidFill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4612196" y="3212976"/>
            <a:ext cx="63624" cy="636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AutoShape 6"/>
          <p:cNvSpPr>
            <a:spLocks noChangeArrowheads="1"/>
          </p:cNvSpPr>
          <p:nvPr/>
        </p:nvSpPr>
        <p:spPr bwMode="auto">
          <a:xfrm>
            <a:off x="4572000" y="5085184"/>
            <a:ext cx="3672408" cy="433388"/>
          </a:xfrm>
          <a:prstGeom prst="flowChart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r>
              <a:rPr lang="de-DE" sz="2000" dirty="0" smtClean="0">
                <a:solidFill>
                  <a:schemeClr val="bg1">
                    <a:lumMod val="85000"/>
                  </a:schemeClr>
                </a:solidFill>
              </a:rPr>
              <a:t>20.000.000 </a:t>
            </a:r>
            <a:r>
              <a:rPr lang="de-DE" sz="2000" dirty="0" err="1" smtClean="0">
                <a:solidFill>
                  <a:schemeClr val="bg1">
                    <a:lumMod val="85000"/>
                  </a:schemeClr>
                </a:solidFill>
              </a:rPr>
              <a:t>Sonnenmassen</a:t>
            </a:r>
            <a:endParaRPr lang="de-DE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9" name="AutoShape 6"/>
          <p:cNvSpPr>
            <a:spLocks noChangeArrowheads="1"/>
          </p:cNvSpPr>
          <p:nvPr/>
        </p:nvSpPr>
        <p:spPr bwMode="auto">
          <a:xfrm>
            <a:off x="4572000" y="5489848"/>
            <a:ext cx="3672408" cy="433388"/>
          </a:xfrm>
          <a:prstGeom prst="flowChart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r>
              <a:rPr lang="de-DE" sz="2000" dirty="0" smtClean="0">
                <a:solidFill>
                  <a:schemeClr val="bg1">
                    <a:lumMod val="85000"/>
                  </a:schemeClr>
                </a:solidFill>
              </a:rPr>
              <a:t>1.000.000.000 </a:t>
            </a:r>
            <a:r>
              <a:rPr lang="de-DE" sz="2000" dirty="0" err="1" smtClean="0">
                <a:solidFill>
                  <a:schemeClr val="bg1">
                    <a:lumMod val="85000"/>
                  </a:schemeClr>
                </a:solidFill>
              </a:rPr>
              <a:t>Sonnenmassen</a:t>
            </a:r>
            <a:endParaRPr lang="de-DE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1" name="AutoShape 6"/>
          <p:cNvSpPr>
            <a:spLocks noChangeArrowheads="1"/>
          </p:cNvSpPr>
          <p:nvPr/>
        </p:nvSpPr>
        <p:spPr bwMode="auto">
          <a:xfrm>
            <a:off x="4572000" y="5921896"/>
            <a:ext cx="3672408" cy="433388"/>
          </a:xfrm>
          <a:prstGeom prst="flowChart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r>
              <a:rPr lang="de-DE" sz="2000" dirty="0">
                <a:solidFill>
                  <a:schemeClr val="bg1">
                    <a:lumMod val="85000"/>
                  </a:schemeClr>
                </a:solidFill>
              </a:rPr>
              <a:t>2</a:t>
            </a:r>
            <a:r>
              <a:rPr lang="de-DE" sz="2000" dirty="0" smtClean="0">
                <a:solidFill>
                  <a:schemeClr val="bg1">
                    <a:lumMod val="85000"/>
                  </a:schemeClr>
                </a:solidFill>
              </a:rPr>
              <a:t>.000.000.000 </a:t>
            </a:r>
            <a:r>
              <a:rPr lang="de-DE" sz="2000" dirty="0" err="1" smtClean="0">
                <a:solidFill>
                  <a:schemeClr val="bg1">
                    <a:lumMod val="85000"/>
                  </a:schemeClr>
                </a:solidFill>
              </a:rPr>
              <a:t>Sonnenmassen</a:t>
            </a:r>
            <a:endParaRPr lang="de-DE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2" name="AutoShape 6"/>
          <p:cNvSpPr>
            <a:spLocks noChangeArrowheads="1"/>
          </p:cNvSpPr>
          <p:nvPr/>
        </p:nvSpPr>
        <p:spPr bwMode="auto">
          <a:xfrm>
            <a:off x="4572000" y="6281936"/>
            <a:ext cx="3672408" cy="433388"/>
          </a:xfrm>
          <a:prstGeom prst="flowChart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/>
            <a:r>
              <a:rPr lang="de-DE" sz="2000" dirty="0" smtClean="0">
                <a:solidFill>
                  <a:schemeClr val="bg1">
                    <a:lumMod val="85000"/>
                  </a:schemeClr>
                </a:solidFill>
              </a:rPr>
              <a:t>10.000.000.000 </a:t>
            </a:r>
            <a:r>
              <a:rPr lang="de-DE" sz="2000" dirty="0" err="1" smtClean="0">
                <a:solidFill>
                  <a:schemeClr val="bg1">
                    <a:lumMod val="85000"/>
                  </a:schemeClr>
                </a:solidFill>
              </a:rPr>
              <a:t>Sonnenmassen</a:t>
            </a:r>
            <a:endParaRPr lang="de-DE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2" name="Bild 1" descr="saturn-2.gif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439" r="-92334"/>
          <a:stretch/>
        </p:blipFill>
        <p:spPr>
          <a:xfrm>
            <a:off x="5083175" y="3050797"/>
            <a:ext cx="1323975" cy="378203"/>
          </a:xfrm>
          <a:prstGeom prst="ellipse">
            <a:avLst/>
          </a:prstGeom>
        </p:spPr>
      </p:pic>
      <p:sp>
        <p:nvSpPr>
          <p:cNvPr id="31" name="Textfeld 30"/>
          <p:cNvSpPr txBox="1"/>
          <p:nvPr/>
        </p:nvSpPr>
        <p:spPr>
          <a:xfrm>
            <a:off x="467544" y="5877272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82E94E"/>
                </a:solidFill>
              </a:rPr>
              <a:t>(Aufgabe 1)</a:t>
            </a:r>
            <a:endParaRPr lang="de-DE" b="1" dirty="0">
              <a:solidFill>
                <a:srgbClr val="82E9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2134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0" grpId="0" animBg="1"/>
      <p:bldP spid="7" grpId="0" animBg="1"/>
      <p:bldP spid="37" grpId="0" animBg="1"/>
      <p:bldP spid="38" grpId="0"/>
      <p:bldP spid="38" grpId="1"/>
      <p:bldP spid="39" grpId="0"/>
      <p:bldP spid="39" grpId="1"/>
      <p:bldP spid="41" grpId="0"/>
      <p:bldP spid="41" grpId="1"/>
      <p:bldP spid="42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Datumsplatzhalter 4"/>
          <p:cNvSpPr>
            <a:spLocks noGrp="1"/>
          </p:cNvSpPr>
          <p:nvPr>
            <p:ph type="dt" sz="quarter" idx="4294967295"/>
          </p:nvPr>
        </p:nvSpPr>
        <p:spPr bwMode="auto">
          <a:xfrm>
            <a:off x="142875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de-DE"/>
              <a:t>Juni 2007</a:t>
            </a:r>
          </a:p>
        </p:txBody>
      </p:sp>
      <p:sp>
        <p:nvSpPr>
          <p:cNvPr id="5123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395536" y="6245225"/>
            <a:ext cx="6048127" cy="476250"/>
          </a:xfrm>
          <a:noFill/>
        </p:spPr>
        <p:txBody>
          <a:bodyPr/>
          <a:lstStyle/>
          <a:p>
            <a:r>
              <a:rPr lang="de-DE" b="1" smtClean="0"/>
              <a:t>Andreas Müller</a:t>
            </a:r>
          </a:p>
          <a:p>
            <a:r>
              <a:rPr lang="de-DE" sz="1000" smtClean="0"/>
              <a:t>Max-Planck-Institut für extraterrestrische Physik, Garching</a:t>
            </a:r>
          </a:p>
        </p:txBody>
      </p:sp>
      <p:sp>
        <p:nvSpPr>
          <p:cNvPr id="5124" name="Foliennummernplatzhalter 6"/>
          <p:cNvSpPr>
            <a:spLocks noGrp="1"/>
          </p:cNvSpPr>
          <p:nvPr>
            <p:ph type="sldNum" sz="quarter" idx="11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E8600108-F805-4CB6-9046-44F76880045E}" type="slidenum">
              <a:rPr lang="de-DE" smtClean="0"/>
              <a:pPr/>
              <a:t>9</a:t>
            </a:fld>
            <a:endParaRPr lang="de-DE" smtClean="0"/>
          </a:p>
        </p:txBody>
      </p:sp>
      <p:pic>
        <p:nvPicPr>
          <p:cNvPr id="5125" name="Picture 2" descr="bhdiskBIG-title-blau-DINA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825500" y="0"/>
            <a:ext cx="9972675" cy="6864350"/>
          </a:xfrm>
          <a:noFill/>
        </p:spPr>
      </p:pic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3203575" y="2349500"/>
            <a:ext cx="5133975" cy="1871663"/>
          </a:xfrm>
        </p:spPr>
        <p:txBody>
          <a:bodyPr/>
          <a:lstStyle/>
          <a:p>
            <a:pPr algn="r" eaLnBrk="1" hangingPunct="1"/>
            <a:r>
              <a:rPr lang="de-DE" sz="7200" dirty="0" smtClean="0">
                <a:solidFill>
                  <a:schemeClr val="bg1"/>
                </a:solidFill>
              </a:rPr>
              <a:t>E</a:t>
            </a:r>
            <a:r>
              <a:rPr lang="de-DE" sz="4000" dirty="0" smtClean="0">
                <a:solidFill>
                  <a:srgbClr val="6666FF"/>
                </a:solidFill>
              </a:rPr>
              <a:t>ntstehung</a:t>
            </a:r>
            <a:r>
              <a:rPr lang="de-DE" dirty="0" smtClean="0">
                <a:solidFill>
                  <a:srgbClr val="6666FF"/>
                </a:solidFill>
              </a:rPr>
              <a:t/>
            </a:r>
            <a:br>
              <a:rPr lang="de-DE" dirty="0" smtClean="0">
                <a:solidFill>
                  <a:srgbClr val="6666FF"/>
                </a:solidFill>
              </a:rPr>
            </a:br>
            <a:r>
              <a:rPr lang="de-DE" sz="4800" b="0" dirty="0" smtClean="0">
                <a:solidFill>
                  <a:srgbClr val="6666FF"/>
                </a:solidFill>
              </a:rPr>
              <a:t>und Massenskala</a:t>
            </a:r>
          </a:p>
        </p:txBody>
      </p:sp>
    </p:spTree>
    <p:custDataLst>
      <p:tags r:id="rId1"/>
    </p:custDataLst>
  </p:cSld>
  <p:clrMapOvr>
    <a:masterClrMapping/>
  </p:clrMapOvr>
  <p:transition spd="med" advClick="0" advTm="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Medium 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Medium 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Medium 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Medium 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Medium 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Medium 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Medium 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Medium 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Medium 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Medium 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Medium "/>
</p:tagLst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1182</Words>
  <Application>Microsoft Office PowerPoint</Application>
  <PresentationFormat>Bildschirmpräsentation (4:3)</PresentationFormat>
  <Paragraphs>424</Paragraphs>
  <Slides>39</Slides>
  <Notes>5</Notes>
  <HiddenSlides>0</HiddenSlides>
  <MMClips>2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39</vt:i4>
      </vt:variant>
    </vt:vector>
  </HeadingPairs>
  <TitlesOfParts>
    <vt:vector size="40" baseType="lpstr">
      <vt:lpstr>Standarddesign</vt:lpstr>
      <vt:lpstr>Schwarze Löcher</vt:lpstr>
      <vt:lpstr>Was ist ein Schwarzes Loch?</vt:lpstr>
      <vt:lpstr>Einsteins Relativitätstheorien</vt:lpstr>
      <vt:lpstr>Gekrümmte Raumzeit eines Schwarzen Lochs</vt:lpstr>
      <vt:lpstr>Nicht-rotierendes vs. rotierendes Loch</vt:lpstr>
      <vt:lpstr>Größe Schwarzer Löcher</vt:lpstr>
      <vt:lpstr>Jede Masse kann zum Loch werden</vt:lpstr>
      <vt:lpstr>Schwarze Löcher im Sonnensystem</vt:lpstr>
      <vt:lpstr>Entstehung und Massenskala</vt:lpstr>
      <vt:lpstr>Was wird aus einem Stern?</vt:lpstr>
      <vt:lpstr>Massenskala Schwarzer Löcher</vt:lpstr>
      <vt:lpstr>Scheiben um Schwarzer Löcher</vt:lpstr>
      <vt:lpstr>Gravitationslinse</vt:lpstr>
      <vt:lpstr>PowerPoint-Präsentation</vt:lpstr>
      <vt:lpstr>Supermassereiche Schwarze Löcher</vt:lpstr>
      <vt:lpstr>Einfall einer Gaswolke  in das Zentrum der Milchstraße</vt:lpstr>
      <vt:lpstr>Einfall einer Gaswolke  in das Zentrum der Milchstraße</vt:lpstr>
      <vt:lpstr>Aktive Galaxien</vt:lpstr>
      <vt:lpstr>Was ist ein AGN?</vt:lpstr>
      <vt:lpstr>AGN Paradigma</vt:lpstr>
      <vt:lpstr>AGN-Spektrum (Typ 1)</vt:lpstr>
      <vt:lpstr>Eddington-Leuchtkraft</vt:lpstr>
      <vt:lpstr>LEdd kosmischer Quellen</vt:lpstr>
      <vt:lpstr>Vereinheitlichtes Bild zur Akkretion</vt:lpstr>
      <vt:lpstr>Massereiche Löcher sind überall!</vt:lpstr>
      <vt:lpstr>Jets - superschnelle Materiestrahlen</vt:lpstr>
      <vt:lpstr>Löcher als Materieschleuder</vt:lpstr>
      <vt:lpstr>Variable Phänomene bei Schwarzen Löchern</vt:lpstr>
      <vt:lpstr>Bald ein Loch?  h Carinae</vt:lpstr>
      <vt:lpstr>Gammastrahlenausbruch</vt:lpstr>
      <vt:lpstr>Röntgendoppelsterne</vt:lpstr>
      <vt:lpstr>Röntgendoppelstern Cygnus X-1</vt:lpstr>
      <vt:lpstr>Zerriss durch Gezeitenkräfte</vt:lpstr>
      <vt:lpstr>Neues Fenster: Gravitationswellen</vt:lpstr>
      <vt:lpstr>Zusammenfassung</vt:lpstr>
      <vt:lpstr>Zusammenfassung</vt:lpstr>
      <vt:lpstr>Bücher</vt:lpstr>
      <vt:lpstr>PowerPoint-Präsentation</vt:lpstr>
      <vt:lpstr>PowerPoint-Präsentation</vt:lpstr>
    </vt:vector>
  </TitlesOfParts>
  <Company> MPE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Müller</dc:creator>
  <cp:lastModifiedBy>Busse</cp:lastModifiedBy>
  <cp:revision>207</cp:revision>
  <dcterms:created xsi:type="dcterms:W3CDTF">2007-04-27T13:00:46Z</dcterms:created>
  <dcterms:modified xsi:type="dcterms:W3CDTF">2014-09-28T14:36:03Z</dcterms:modified>
</cp:coreProperties>
</file>