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40"/>
  </p:notesMasterIdLst>
  <p:sldIdLst>
    <p:sldId id="289" r:id="rId4"/>
    <p:sldId id="293" r:id="rId5"/>
    <p:sldId id="292" r:id="rId6"/>
    <p:sldId id="290" r:id="rId7"/>
    <p:sldId id="291" r:id="rId8"/>
    <p:sldId id="267" r:id="rId9"/>
    <p:sldId id="268" r:id="rId10"/>
    <p:sldId id="256" r:id="rId11"/>
    <p:sldId id="258" r:id="rId12"/>
    <p:sldId id="259" r:id="rId13"/>
    <p:sldId id="276" r:id="rId14"/>
    <p:sldId id="277" r:id="rId15"/>
    <p:sldId id="261" r:id="rId16"/>
    <p:sldId id="263" r:id="rId17"/>
    <p:sldId id="264" r:id="rId18"/>
    <p:sldId id="265" r:id="rId19"/>
    <p:sldId id="262" r:id="rId20"/>
    <p:sldId id="266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87" r:id="rId29"/>
    <p:sldId id="28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78" r:id="rId3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image" Target="../media/image6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7D491-A6FC-483D-B2FA-1A5E5FBC8454}" type="datetimeFigureOut">
              <a:rPr lang="de-DE" smtClean="0"/>
              <a:t>26.09.2014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55E30-8140-4B27-A165-F62751B289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7584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123433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3955812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4076471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3204001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3771996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1903457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1475101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pitchFamily="-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pitchFamily="-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pitchFamily="-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pitchFamily="-16" charset="-128"/>
              </a:defRPr>
            </a:lvl9pPr>
          </a:lstStyle>
          <a:p>
            <a:fld id="{31A6EB43-8AB7-4DC7-815B-E0F733C2A14C}" type="slidenum">
              <a:rPr lang="en-US" altLang="de-DE" sz="1200"/>
              <a:pPr/>
              <a:t>36</a:t>
            </a:fld>
            <a:endParaRPr lang="en-US" altLang="de-DE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2938" y="914400"/>
            <a:ext cx="5572125" cy="3135313"/>
          </a:xfrm>
          <a:solidFill>
            <a:srgbClr val="FFFFFF"/>
          </a:solidFill>
          <a:ln/>
        </p:spPr>
      </p:sp>
      <p:sp>
        <p:nvSpPr>
          <p:cNvPr id="41988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163" y="4352925"/>
            <a:ext cx="4772025" cy="347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r>
              <a:rPr lang="de-DE" altLang="de-DE" smtClean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4011447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7AF7-5C19-459F-B6DD-D795F1EBC1F1}" type="datetimeFigureOut">
              <a:rPr lang="de-DE" smtClean="0"/>
              <a:t>26.09.2014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9518-B3F5-44BF-90B4-0B9B00EB51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9147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7AF7-5C19-459F-B6DD-D795F1EBC1F1}" type="datetimeFigureOut">
              <a:rPr lang="de-DE" smtClean="0"/>
              <a:t>26.09.2014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9518-B3F5-44BF-90B4-0B9B00EB51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9911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7AF7-5C19-459F-B6DD-D795F1EBC1F1}" type="datetimeFigureOut">
              <a:rPr lang="de-DE" smtClean="0"/>
              <a:t>26.09.2014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9518-B3F5-44BF-90B4-0B9B00EB51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2767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Onlinebild-Platzhalter 3"/>
          <p:cNvSpPr>
            <a:spLocks noGrp="1"/>
          </p:cNvSpPr>
          <p:nvPr>
            <p:ph type="clipArt"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B12F5-C2AB-45E8-BB87-394274199106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73466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3805" y="2130848"/>
            <a:ext cx="10364391" cy="147004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9098" y="3886647"/>
            <a:ext cx="8533805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50916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47155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2918" y="4406801"/>
            <a:ext cx="10362902" cy="1361777"/>
          </a:xfrm>
        </p:spPr>
        <p:txBody>
          <a:bodyPr anchor="t"/>
          <a:lstStyle>
            <a:lvl1pPr algn="l">
              <a:defRPr sz="2812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2918" y="2906613"/>
            <a:ext cx="10362902" cy="1500188"/>
          </a:xfrm>
        </p:spPr>
        <p:txBody>
          <a:bodyPr anchor="b"/>
          <a:lstStyle>
            <a:lvl1pPr marL="0" indent="0">
              <a:buNone/>
              <a:defRPr sz="1406"/>
            </a:lvl1pPr>
            <a:lvl2pPr marL="321457" indent="0">
              <a:buNone/>
              <a:defRPr sz="1266"/>
            </a:lvl2pPr>
            <a:lvl3pPr marL="642915" indent="0">
              <a:buNone/>
              <a:defRPr sz="1125"/>
            </a:lvl3pPr>
            <a:lvl4pPr marL="964372" indent="0">
              <a:buNone/>
              <a:defRPr sz="984"/>
            </a:lvl4pPr>
            <a:lvl5pPr marL="1285829" indent="0">
              <a:buNone/>
              <a:defRPr sz="984"/>
            </a:lvl5pPr>
            <a:lvl6pPr marL="1607287" indent="0">
              <a:buNone/>
              <a:defRPr sz="984"/>
            </a:lvl6pPr>
            <a:lvl7pPr marL="1928744" indent="0">
              <a:buNone/>
              <a:defRPr sz="984"/>
            </a:lvl7pPr>
            <a:lvl8pPr marL="2250201" indent="0">
              <a:buNone/>
              <a:defRPr sz="984"/>
            </a:lvl8pPr>
            <a:lvl9pPr marL="2571659" indent="0">
              <a:buNone/>
              <a:defRPr sz="984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2479037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5781" y="1634133"/>
            <a:ext cx="5488781" cy="4616648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67438" y="1634133"/>
            <a:ext cx="5488781" cy="4616648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016537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0196" y="274588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0196" y="1534791"/>
            <a:ext cx="5386090" cy="639589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57" indent="0">
              <a:buNone/>
              <a:defRPr sz="1406" b="1"/>
            </a:lvl2pPr>
            <a:lvl3pPr marL="642915" indent="0">
              <a:buNone/>
              <a:defRPr sz="1266" b="1"/>
            </a:lvl3pPr>
            <a:lvl4pPr marL="964372" indent="0">
              <a:buNone/>
              <a:defRPr sz="1125" b="1"/>
            </a:lvl4pPr>
            <a:lvl5pPr marL="1285829" indent="0">
              <a:buNone/>
              <a:defRPr sz="1125" b="1"/>
            </a:lvl5pPr>
            <a:lvl6pPr marL="1607287" indent="0">
              <a:buNone/>
              <a:defRPr sz="1125" b="1"/>
            </a:lvl6pPr>
            <a:lvl7pPr marL="1928744" indent="0">
              <a:buNone/>
              <a:defRPr sz="1125" b="1"/>
            </a:lvl7pPr>
            <a:lvl8pPr marL="2250201" indent="0">
              <a:buNone/>
              <a:defRPr sz="1125" b="1"/>
            </a:lvl8pPr>
            <a:lvl9pPr marL="2571659" indent="0">
              <a:buNone/>
              <a:defRPr sz="1125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0196" y="2174379"/>
            <a:ext cx="5386090" cy="3951387"/>
          </a:xfr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2739" y="1534791"/>
            <a:ext cx="5389066" cy="639589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57" indent="0">
              <a:buNone/>
              <a:defRPr sz="1406" b="1"/>
            </a:lvl2pPr>
            <a:lvl3pPr marL="642915" indent="0">
              <a:buNone/>
              <a:defRPr sz="1266" b="1"/>
            </a:lvl3pPr>
            <a:lvl4pPr marL="964372" indent="0">
              <a:buNone/>
              <a:defRPr sz="1125" b="1"/>
            </a:lvl4pPr>
            <a:lvl5pPr marL="1285829" indent="0">
              <a:buNone/>
              <a:defRPr sz="1125" b="1"/>
            </a:lvl5pPr>
            <a:lvl6pPr marL="1607287" indent="0">
              <a:buNone/>
              <a:defRPr sz="1125" b="1"/>
            </a:lvl6pPr>
            <a:lvl7pPr marL="1928744" indent="0">
              <a:buNone/>
              <a:defRPr sz="1125" b="1"/>
            </a:lvl7pPr>
            <a:lvl8pPr marL="2250201" indent="0">
              <a:buNone/>
              <a:defRPr sz="1125" b="1"/>
            </a:lvl8pPr>
            <a:lvl9pPr marL="2571659" indent="0">
              <a:buNone/>
              <a:defRPr sz="1125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2739" y="2174379"/>
            <a:ext cx="5389066" cy="3951387"/>
          </a:xfr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185286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66037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095333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7AF7-5C19-459F-B6DD-D795F1EBC1F1}" type="datetimeFigureOut">
              <a:rPr lang="de-DE" smtClean="0"/>
              <a:t>26.09.2014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9518-B3F5-44BF-90B4-0B9B00EB51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5411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0196" y="273473"/>
            <a:ext cx="4010918" cy="1161975"/>
          </a:xfrm>
        </p:spPr>
        <p:txBody>
          <a:bodyPr/>
          <a:lstStyle>
            <a:lvl1pPr algn="l">
              <a:defRPr sz="1406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965" y="273472"/>
            <a:ext cx="6814839" cy="5852294"/>
          </a:xfrm>
        </p:spPr>
        <p:txBody>
          <a:bodyPr/>
          <a:lstStyle>
            <a:lvl1pPr>
              <a:defRPr sz="2250"/>
            </a:lvl1pPr>
            <a:lvl2pPr>
              <a:defRPr sz="1969"/>
            </a:lvl2pPr>
            <a:lvl3pPr>
              <a:defRPr sz="1687"/>
            </a:lvl3pPr>
            <a:lvl4pPr>
              <a:defRPr sz="1406"/>
            </a:lvl4pPr>
            <a:lvl5pPr>
              <a:defRPr sz="1406"/>
            </a:lvl5pPr>
            <a:lvl6pPr>
              <a:defRPr sz="1406"/>
            </a:lvl6pPr>
            <a:lvl7pPr>
              <a:defRPr sz="1406"/>
            </a:lvl7pPr>
            <a:lvl8pPr>
              <a:defRPr sz="1406"/>
            </a:lvl8pPr>
            <a:lvl9pPr>
              <a:defRPr sz="1406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10196" y="1435448"/>
            <a:ext cx="4010918" cy="4690318"/>
          </a:xfrm>
        </p:spPr>
        <p:txBody>
          <a:bodyPr/>
          <a:lstStyle>
            <a:lvl1pPr marL="0" indent="0">
              <a:buNone/>
              <a:defRPr sz="984"/>
            </a:lvl1pPr>
            <a:lvl2pPr marL="321457" indent="0">
              <a:buNone/>
              <a:defRPr sz="844"/>
            </a:lvl2pPr>
            <a:lvl3pPr marL="642915" indent="0">
              <a:buNone/>
              <a:defRPr sz="703"/>
            </a:lvl3pPr>
            <a:lvl4pPr marL="964372" indent="0">
              <a:buNone/>
              <a:defRPr sz="633"/>
            </a:lvl4pPr>
            <a:lvl5pPr marL="1285829" indent="0">
              <a:buNone/>
              <a:defRPr sz="633"/>
            </a:lvl5pPr>
            <a:lvl6pPr marL="1607287" indent="0">
              <a:buNone/>
              <a:defRPr sz="633"/>
            </a:lvl6pPr>
            <a:lvl7pPr marL="1928744" indent="0">
              <a:buNone/>
              <a:defRPr sz="633"/>
            </a:lvl7pPr>
            <a:lvl8pPr marL="2250201" indent="0">
              <a:buNone/>
              <a:defRPr sz="633"/>
            </a:lvl8pPr>
            <a:lvl9pPr marL="2571659" indent="0">
              <a:buNone/>
              <a:defRPr sz="633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0115548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0180" y="4800824"/>
            <a:ext cx="7314903" cy="567035"/>
          </a:xfrm>
        </p:spPr>
        <p:txBody>
          <a:bodyPr/>
          <a:lstStyle>
            <a:lvl1pPr algn="l">
              <a:defRPr sz="1406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90180" y="612800"/>
            <a:ext cx="7314903" cy="4114354"/>
          </a:xfrm>
        </p:spPr>
        <p:txBody>
          <a:bodyPr/>
          <a:lstStyle>
            <a:lvl1pPr marL="0" indent="0">
              <a:buNone/>
              <a:defRPr sz="2250"/>
            </a:lvl1pPr>
            <a:lvl2pPr marL="321457" indent="0">
              <a:buNone/>
              <a:defRPr sz="1969"/>
            </a:lvl2pPr>
            <a:lvl3pPr marL="642915" indent="0">
              <a:buNone/>
              <a:defRPr sz="1687"/>
            </a:lvl3pPr>
            <a:lvl4pPr marL="964372" indent="0">
              <a:buNone/>
              <a:defRPr sz="1406"/>
            </a:lvl4pPr>
            <a:lvl5pPr marL="1285829" indent="0">
              <a:buNone/>
              <a:defRPr sz="1406"/>
            </a:lvl5pPr>
            <a:lvl6pPr marL="1607287" indent="0">
              <a:buNone/>
              <a:defRPr sz="1406"/>
            </a:lvl6pPr>
            <a:lvl7pPr marL="1928744" indent="0">
              <a:buNone/>
              <a:defRPr sz="1406"/>
            </a:lvl7pPr>
            <a:lvl8pPr marL="2250201" indent="0">
              <a:buNone/>
              <a:defRPr sz="1406"/>
            </a:lvl8pPr>
            <a:lvl9pPr marL="2571659" indent="0">
              <a:buNone/>
              <a:defRPr sz="1406"/>
            </a:lvl9pPr>
          </a:lstStyle>
          <a:p>
            <a:pPr lvl="0"/>
            <a:endParaRPr lang="de-DE" noProof="0" smtClean="0">
              <a:sym typeface="Helvetica Neue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90180" y="5367859"/>
            <a:ext cx="7314903" cy="804788"/>
          </a:xfrm>
        </p:spPr>
        <p:txBody>
          <a:bodyPr/>
          <a:lstStyle>
            <a:lvl1pPr marL="0" indent="0">
              <a:buNone/>
              <a:defRPr sz="984"/>
            </a:lvl1pPr>
            <a:lvl2pPr marL="321457" indent="0">
              <a:buNone/>
              <a:defRPr sz="844"/>
            </a:lvl2pPr>
            <a:lvl3pPr marL="642915" indent="0">
              <a:buNone/>
              <a:defRPr sz="703"/>
            </a:lvl3pPr>
            <a:lvl4pPr marL="964372" indent="0">
              <a:buNone/>
              <a:defRPr sz="633"/>
            </a:lvl4pPr>
            <a:lvl5pPr marL="1285829" indent="0">
              <a:buNone/>
              <a:defRPr sz="633"/>
            </a:lvl5pPr>
            <a:lvl6pPr marL="1607287" indent="0">
              <a:buNone/>
              <a:defRPr sz="633"/>
            </a:lvl6pPr>
            <a:lvl7pPr marL="1928744" indent="0">
              <a:buNone/>
              <a:defRPr sz="633"/>
            </a:lvl7pPr>
            <a:lvl8pPr marL="2250201" indent="0">
              <a:buNone/>
              <a:defRPr sz="633"/>
            </a:lvl8pPr>
            <a:lvl9pPr marL="2571659" indent="0">
              <a:buNone/>
              <a:defRPr sz="633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3931744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491236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76110" y="232172"/>
            <a:ext cx="2780109" cy="6018609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5781" y="232172"/>
            <a:ext cx="8197453" cy="6018609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110471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3805" y="2130848"/>
            <a:ext cx="10364391" cy="147004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9098" y="3886647"/>
            <a:ext cx="8533805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782302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065239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2918" y="4406801"/>
            <a:ext cx="10362902" cy="1361777"/>
          </a:xfrm>
        </p:spPr>
        <p:txBody>
          <a:bodyPr anchor="t"/>
          <a:lstStyle>
            <a:lvl1pPr algn="l">
              <a:defRPr sz="2812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2918" y="2906613"/>
            <a:ext cx="10362902" cy="1500188"/>
          </a:xfrm>
        </p:spPr>
        <p:txBody>
          <a:bodyPr anchor="b"/>
          <a:lstStyle>
            <a:lvl1pPr marL="0" indent="0">
              <a:buNone/>
              <a:defRPr sz="1406"/>
            </a:lvl1pPr>
            <a:lvl2pPr marL="321457" indent="0">
              <a:buNone/>
              <a:defRPr sz="1266"/>
            </a:lvl2pPr>
            <a:lvl3pPr marL="642915" indent="0">
              <a:buNone/>
              <a:defRPr sz="1125"/>
            </a:lvl3pPr>
            <a:lvl4pPr marL="964372" indent="0">
              <a:buNone/>
              <a:defRPr sz="984"/>
            </a:lvl4pPr>
            <a:lvl5pPr marL="1285829" indent="0">
              <a:buNone/>
              <a:defRPr sz="984"/>
            </a:lvl5pPr>
            <a:lvl6pPr marL="1607287" indent="0">
              <a:buNone/>
              <a:defRPr sz="984"/>
            </a:lvl6pPr>
            <a:lvl7pPr marL="1928744" indent="0">
              <a:buNone/>
              <a:defRPr sz="984"/>
            </a:lvl7pPr>
            <a:lvl8pPr marL="2250201" indent="0">
              <a:buNone/>
              <a:defRPr sz="984"/>
            </a:lvl8pPr>
            <a:lvl9pPr marL="2571659" indent="0">
              <a:buNone/>
              <a:defRPr sz="984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220582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5781" y="1634133"/>
            <a:ext cx="5488781" cy="4616648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67438" y="1634133"/>
            <a:ext cx="5488781" cy="4616648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825807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0196" y="274588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0196" y="1534791"/>
            <a:ext cx="5386090" cy="639589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57" indent="0">
              <a:buNone/>
              <a:defRPr sz="1406" b="1"/>
            </a:lvl2pPr>
            <a:lvl3pPr marL="642915" indent="0">
              <a:buNone/>
              <a:defRPr sz="1266" b="1"/>
            </a:lvl3pPr>
            <a:lvl4pPr marL="964372" indent="0">
              <a:buNone/>
              <a:defRPr sz="1125" b="1"/>
            </a:lvl4pPr>
            <a:lvl5pPr marL="1285829" indent="0">
              <a:buNone/>
              <a:defRPr sz="1125" b="1"/>
            </a:lvl5pPr>
            <a:lvl6pPr marL="1607287" indent="0">
              <a:buNone/>
              <a:defRPr sz="1125" b="1"/>
            </a:lvl6pPr>
            <a:lvl7pPr marL="1928744" indent="0">
              <a:buNone/>
              <a:defRPr sz="1125" b="1"/>
            </a:lvl7pPr>
            <a:lvl8pPr marL="2250201" indent="0">
              <a:buNone/>
              <a:defRPr sz="1125" b="1"/>
            </a:lvl8pPr>
            <a:lvl9pPr marL="2571659" indent="0">
              <a:buNone/>
              <a:defRPr sz="1125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0196" y="2174379"/>
            <a:ext cx="5386090" cy="3951387"/>
          </a:xfr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2739" y="1534791"/>
            <a:ext cx="5389066" cy="639589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57" indent="0">
              <a:buNone/>
              <a:defRPr sz="1406" b="1"/>
            </a:lvl2pPr>
            <a:lvl3pPr marL="642915" indent="0">
              <a:buNone/>
              <a:defRPr sz="1266" b="1"/>
            </a:lvl3pPr>
            <a:lvl4pPr marL="964372" indent="0">
              <a:buNone/>
              <a:defRPr sz="1125" b="1"/>
            </a:lvl4pPr>
            <a:lvl5pPr marL="1285829" indent="0">
              <a:buNone/>
              <a:defRPr sz="1125" b="1"/>
            </a:lvl5pPr>
            <a:lvl6pPr marL="1607287" indent="0">
              <a:buNone/>
              <a:defRPr sz="1125" b="1"/>
            </a:lvl6pPr>
            <a:lvl7pPr marL="1928744" indent="0">
              <a:buNone/>
              <a:defRPr sz="1125" b="1"/>
            </a:lvl7pPr>
            <a:lvl8pPr marL="2250201" indent="0">
              <a:buNone/>
              <a:defRPr sz="1125" b="1"/>
            </a:lvl8pPr>
            <a:lvl9pPr marL="2571659" indent="0">
              <a:buNone/>
              <a:defRPr sz="1125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2739" y="2174379"/>
            <a:ext cx="5389066" cy="3951387"/>
          </a:xfr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739467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74882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7AF7-5C19-459F-B6DD-D795F1EBC1F1}" type="datetimeFigureOut">
              <a:rPr lang="de-DE" smtClean="0"/>
              <a:t>26.09.2014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9518-B3F5-44BF-90B4-0B9B00EB51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65823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162994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0196" y="273473"/>
            <a:ext cx="4010918" cy="1161975"/>
          </a:xfrm>
        </p:spPr>
        <p:txBody>
          <a:bodyPr/>
          <a:lstStyle>
            <a:lvl1pPr algn="l">
              <a:defRPr sz="1406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965" y="273472"/>
            <a:ext cx="6814839" cy="5852294"/>
          </a:xfrm>
        </p:spPr>
        <p:txBody>
          <a:bodyPr/>
          <a:lstStyle>
            <a:lvl1pPr>
              <a:defRPr sz="2250"/>
            </a:lvl1pPr>
            <a:lvl2pPr>
              <a:defRPr sz="1969"/>
            </a:lvl2pPr>
            <a:lvl3pPr>
              <a:defRPr sz="1687"/>
            </a:lvl3pPr>
            <a:lvl4pPr>
              <a:defRPr sz="1406"/>
            </a:lvl4pPr>
            <a:lvl5pPr>
              <a:defRPr sz="1406"/>
            </a:lvl5pPr>
            <a:lvl6pPr>
              <a:defRPr sz="1406"/>
            </a:lvl6pPr>
            <a:lvl7pPr>
              <a:defRPr sz="1406"/>
            </a:lvl7pPr>
            <a:lvl8pPr>
              <a:defRPr sz="1406"/>
            </a:lvl8pPr>
            <a:lvl9pPr>
              <a:defRPr sz="1406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10196" y="1435448"/>
            <a:ext cx="4010918" cy="4690318"/>
          </a:xfrm>
        </p:spPr>
        <p:txBody>
          <a:bodyPr/>
          <a:lstStyle>
            <a:lvl1pPr marL="0" indent="0">
              <a:buNone/>
              <a:defRPr sz="984"/>
            </a:lvl1pPr>
            <a:lvl2pPr marL="321457" indent="0">
              <a:buNone/>
              <a:defRPr sz="844"/>
            </a:lvl2pPr>
            <a:lvl3pPr marL="642915" indent="0">
              <a:buNone/>
              <a:defRPr sz="703"/>
            </a:lvl3pPr>
            <a:lvl4pPr marL="964372" indent="0">
              <a:buNone/>
              <a:defRPr sz="633"/>
            </a:lvl4pPr>
            <a:lvl5pPr marL="1285829" indent="0">
              <a:buNone/>
              <a:defRPr sz="633"/>
            </a:lvl5pPr>
            <a:lvl6pPr marL="1607287" indent="0">
              <a:buNone/>
              <a:defRPr sz="633"/>
            </a:lvl6pPr>
            <a:lvl7pPr marL="1928744" indent="0">
              <a:buNone/>
              <a:defRPr sz="633"/>
            </a:lvl7pPr>
            <a:lvl8pPr marL="2250201" indent="0">
              <a:buNone/>
              <a:defRPr sz="633"/>
            </a:lvl8pPr>
            <a:lvl9pPr marL="2571659" indent="0">
              <a:buNone/>
              <a:defRPr sz="633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3065154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0180" y="4800824"/>
            <a:ext cx="7314903" cy="567035"/>
          </a:xfrm>
        </p:spPr>
        <p:txBody>
          <a:bodyPr/>
          <a:lstStyle>
            <a:lvl1pPr algn="l">
              <a:defRPr sz="1406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90180" y="612800"/>
            <a:ext cx="7314903" cy="4114354"/>
          </a:xfrm>
        </p:spPr>
        <p:txBody>
          <a:bodyPr/>
          <a:lstStyle>
            <a:lvl1pPr marL="0" indent="0">
              <a:buNone/>
              <a:defRPr sz="2250"/>
            </a:lvl1pPr>
            <a:lvl2pPr marL="321457" indent="0">
              <a:buNone/>
              <a:defRPr sz="1969"/>
            </a:lvl2pPr>
            <a:lvl3pPr marL="642915" indent="0">
              <a:buNone/>
              <a:defRPr sz="1687"/>
            </a:lvl3pPr>
            <a:lvl4pPr marL="964372" indent="0">
              <a:buNone/>
              <a:defRPr sz="1406"/>
            </a:lvl4pPr>
            <a:lvl5pPr marL="1285829" indent="0">
              <a:buNone/>
              <a:defRPr sz="1406"/>
            </a:lvl5pPr>
            <a:lvl6pPr marL="1607287" indent="0">
              <a:buNone/>
              <a:defRPr sz="1406"/>
            </a:lvl6pPr>
            <a:lvl7pPr marL="1928744" indent="0">
              <a:buNone/>
              <a:defRPr sz="1406"/>
            </a:lvl7pPr>
            <a:lvl8pPr marL="2250201" indent="0">
              <a:buNone/>
              <a:defRPr sz="1406"/>
            </a:lvl8pPr>
            <a:lvl9pPr marL="2571659" indent="0">
              <a:buNone/>
              <a:defRPr sz="1406"/>
            </a:lvl9pPr>
          </a:lstStyle>
          <a:p>
            <a:pPr lvl="0"/>
            <a:endParaRPr lang="de-DE" noProof="0" smtClean="0">
              <a:sym typeface="Helvetica Neue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90180" y="5367859"/>
            <a:ext cx="7314903" cy="804788"/>
          </a:xfrm>
        </p:spPr>
        <p:txBody>
          <a:bodyPr/>
          <a:lstStyle>
            <a:lvl1pPr marL="0" indent="0">
              <a:buNone/>
              <a:defRPr sz="984"/>
            </a:lvl1pPr>
            <a:lvl2pPr marL="321457" indent="0">
              <a:buNone/>
              <a:defRPr sz="844"/>
            </a:lvl2pPr>
            <a:lvl3pPr marL="642915" indent="0">
              <a:buNone/>
              <a:defRPr sz="703"/>
            </a:lvl3pPr>
            <a:lvl4pPr marL="964372" indent="0">
              <a:buNone/>
              <a:defRPr sz="633"/>
            </a:lvl4pPr>
            <a:lvl5pPr marL="1285829" indent="0">
              <a:buNone/>
              <a:defRPr sz="633"/>
            </a:lvl5pPr>
            <a:lvl6pPr marL="1607287" indent="0">
              <a:buNone/>
              <a:defRPr sz="633"/>
            </a:lvl6pPr>
            <a:lvl7pPr marL="1928744" indent="0">
              <a:buNone/>
              <a:defRPr sz="633"/>
            </a:lvl7pPr>
            <a:lvl8pPr marL="2250201" indent="0">
              <a:buNone/>
              <a:defRPr sz="633"/>
            </a:lvl8pPr>
            <a:lvl9pPr marL="2571659" indent="0">
              <a:buNone/>
              <a:defRPr sz="633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5677750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719310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76110" y="232172"/>
            <a:ext cx="2780109" cy="6018609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5781" y="232172"/>
            <a:ext cx="8197453" cy="6018609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463497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7AF7-5C19-459F-B6DD-D795F1EBC1F1}" type="datetimeFigureOut">
              <a:rPr lang="de-DE" smtClean="0"/>
              <a:t>26.09.2014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9518-B3F5-44BF-90B4-0B9B00EB51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790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7AF7-5C19-459F-B6DD-D795F1EBC1F1}" type="datetimeFigureOut">
              <a:rPr lang="de-DE" smtClean="0"/>
              <a:t>26.09.2014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9518-B3F5-44BF-90B4-0B9B00EB51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733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7AF7-5C19-459F-B6DD-D795F1EBC1F1}" type="datetimeFigureOut">
              <a:rPr lang="de-DE" smtClean="0"/>
              <a:t>26.09.2014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9518-B3F5-44BF-90B4-0B9B00EB51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4681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7AF7-5C19-459F-B6DD-D795F1EBC1F1}" type="datetimeFigureOut">
              <a:rPr lang="de-DE" smtClean="0"/>
              <a:t>26.09.2014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9518-B3F5-44BF-90B4-0B9B00EB51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7043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7AF7-5C19-459F-B6DD-D795F1EBC1F1}" type="datetimeFigureOut">
              <a:rPr lang="de-DE" smtClean="0"/>
              <a:t>26.09.2014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9518-B3F5-44BF-90B4-0B9B00EB51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810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7AF7-5C19-459F-B6DD-D795F1EBC1F1}" type="datetimeFigureOut">
              <a:rPr lang="de-DE" smtClean="0"/>
              <a:t>26.09.2014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9518-B3F5-44BF-90B4-0B9B00EB51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119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27AF7-5C19-459F-B6DD-D795F1EBC1F1}" type="datetimeFigureOut">
              <a:rPr lang="de-DE" smtClean="0"/>
              <a:t>26.09.2014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E9518-B3F5-44BF-90B4-0B9B00EB51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0364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5781" y="232172"/>
            <a:ext cx="11120438" cy="982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5781" y="1634133"/>
            <a:ext cx="11120438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altLang="de-DE" smtClean="0">
                <a:sym typeface="Helvetica Neue" charset="0"/>
              </a:rPr>
              <a:t>Second level</a:t>
            </a:r>
          </a:p>
          <a:p>
            <a:pPr lvl="2"/>
            <a:r>
              <a:rPr lang="en-US" altLang="de-DE" smtClean="0">
                <a:sym typeface="Helvetica Neue" charset="0"/>
              </a:rPr>
              <a:t>Third level</a:t>
            </a:r>
          </a:p>
          <a:p>
            <a:pPr lvl="3"/>
            <a:r>
              <a:rPr lang="en-US" altLang="de-DE" smtClean="0">
                <a:sym typeface="Helvetica Neue" charset="0"/>
              </a:rPr>
              <a:t>Fourth level</a:t>
            </a:r>
          </a:p>
          <a:p>
            <a:pPr lvl="4"/>
            <a:r>
              <a:rPr lang="en-US" altLang="de-DE" smtClean="0">
                <a:sym typeface="Helvetica Neue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7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672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72">
          <a:solidFill>
            <a:schemeClr val="tx1"/>
          </a:solidFill>
          <a:latin typeface="Helvetica Neue Light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72">
          <a:solidFill>
            <a:schemeClr val="tx1"/>
          </a:solidFill>
          <a:latin typeface="Helvetica Neue Light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72">
          <a:solidFill>
            <a:schemeClr val="tx1"/>
          </a:solidFill>
          <a:latin typeface="Helvetica Neue Light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72">
          <a:solidFill>
            <a:schemeClr val="tx1"/>
          </a:solidFill>
          <a:latin typeface="Helvetica Neue Light" charset="0"/>
          <a:sym typeface="Helvetica Neue Light" charset="0"/>
        </a:defRPr>
      </a:lvl5pPr>
      <a:lvl6pPr marL="321457" algn="l" rtl="0" fontAlgn="base">
        <a:spcBef>
          <a:spcPct val="0"/>
        </a:spcBef>
        <a:spcAft>
          <a:spcPct val="0"/>
        </a:spcAft>
        <a:defRPr sz="2672">
          <a:solidFill>
            <a:schemeClr val="tx1"/>
          </a:solidFill>
          <a:latin typeface="Helvetica Neue Light" charset="0"/>
          <a:sym typeface="Helvetica Neue Light" charset="0"/>
        </a:defRPr>
      </a:lvl6pPr>
      <a:lvl7pPr marL="642915" algn="l" rtl="0" fontAlgn="base">
        <a:spcBef>
          <a:spcPct val="0"/>
        </a:spcBef>
        <a:spcAft>
          <a:spcPct val="0"/>
        </a:spcAft>
        <a:defRPr sz="2672">
          <a:solidFill>
            <a:schemeClr val="tx1"/>
          </a:solidFill>
          <a:latin typeface="Helvetica Neue Light" charset="0"/>
          <a:sym typeface="Helvetica Neue Light" charset="0"/>
        </a:defRPr>
      </a:lvl7pPr>
      <a:lvl8pPr marL="964372" algn="l" rtl="0" fontAlgn="base">
        <a:spcBef>
          <a:spcPct val="0"/>
        </a:spcBef>
        <a:spcAft>
          <a:spcPct val="0"/>
        </a:spcAft>
        <a:defRPr sz="2672">
          <a:solidFill>
            <a:schemeClr val="tx1"/>
          </a:solidFill>
          <a:latin typeface="Helvetica Neue Light" charset="0"/>
          <a:sym typeface="Helvetica Neue Light" charset="0"/>
        </a:defRPr>
      </a:lvl8pPr>
      <a:lvl9pPr marL="1285829" algn="l" rtl="0" fontAlgn="base">
        <a:spcBef>
          <a:spcPct val="0"/>
        </a:spcBef>
        <a:spcAft>
          <a:spcPct val="0"/>
        </a:spcAft>
        <a:defRPr sz="2672">
          <a:solidFill>
            <a:schemeClr val="tx1"/>
          </a:solidFill>
          <a:latin typeface="Helvetica Neue Light" charset="0"/>
          <a:sym typeface="Helvetica Neue Light" charset="0"/>
        </a:defRPr>
      </a:lvl9pPr>
    </p:titleStyle>
    <p:bodyStyle>
      <a:lvl1pPr marL="187517" indent="-187517" algn="l" rtl="0" eaLnBrk="0" fontAlgn="base" hangingPunct="0">
        <a:spcBef>
          <a:spcPts val="1125"/>
        </a:spcBef>
        <a:spcAft>
          <a:spcPct val="0"/>
        </a:spcAft>
        <a:buClr>
          <a:srgbClr val="474B4E"/>
        </a:buClr>
        <a:buSzPct val="100000"/>
        <a:buFont typeface="Helvetica Neue" charset="0"/>
        <a:buChar char="•"/>
        <a:defRPr sz="1406">
          <a:solidFill>
            <a:srgbClr val="474B4E"/>
          </a:solidFill>
          <a:latin typeface="+mn-lt"/>
          <a:ea typeface="+mn-ea"/>
          <a:cs typeface="+mn-cs"/>
          <a:sym typeface="Helvetica Neue" charset="0"/>
        </a:defRPr>
      </a:lvl1pPr>
      <a:lvl2pPr marL="464327" indent="-187517" algn="l" rtl="0" eaLnBrk="0" fontAlgn="base" hangingPunct="0">
        <a:spcBef>
          <a:spcPts val="1125"/>
        </a:spcBef>
        <a:spcAft>
          <a:spcPct val="0"/>
        </a:spcAft>
        <a:buClr>
          <a:srgbClr val="474B4E"/>
        </a:buClr>
        <a:buSzPct val="100000"/>
        <a:buFont typeface="Helvetica Neue" charset="0"/>
        <a:defRPr>
          <a:solidFill>
            <a:srgbClr val="474B4E"/>
          </a:solidFill>
          <a:latin typeface="+mn-lt"/>
          <a:sym typeface="Helvetica Neue" charset="0"/>
        </a:defRPr>
      </a:lvl2pPr>
      <a:lvl3pPr marL="776855" indent="-187517" algn="l" rtl="0" eaLnBrk="0" fontAlgn="base" hangingPunct="0">
        <a:spcBef>
          <a:spcPts val="1125"/>
        </a:spcBef>
        <a:spcAft>
          <a:spcPct val="0"/>
        </a:spcAft>
        <a:buClr>
          <a:srgbClr val="474B4E"/>
        </a:buClr>
        <a:buSzPct val="100000"/>
        <a:buFont typeface="Helvetica Neue" charset="0"/>
        <a:defRPr>
          <a:solidFill>
            <a:srgbClr val="474B4E"/>
          </a:solidFill>
          <a:latin typeface="+mn-lt"/>
          <a:sym typeface="Helvetica Neue" charset="0"/>
        </a:defRPr>
      </a:lvl3pPr>
      <a:lvl4pPr marL="1089383" indent="-187517" algn="l" rtl="0" eaLnBrk="0" fontAlgn="base" hangingPunct="0">
        <a:spcBef>
          <a:spcPts val="1125"/>
        </a:spcBef>
        <a:spcAft>
          <a:spcPct val="0"/>
        </a:spcAft>
        <a:buClr>
          <a:srgbClr val="474B4E"/>
        </a:buClr>
        <a:buSzPct val="100000"/>
        <a:buFont typeface="Helvetica Neue" charset="0"/>
        <a:defRPr>
          <a:solidFill>
            <a:srgbClr val="474B4E"/>
          </a:solidFill>
          <a:latin typeface="+mn-lt"/>
          <a:sym typeface="Helvetica Neue" charset="0"/>
        </a:defRPr>
      </a:lvl4pPr>
      <a:lvl5pPr marL="1401911" indent="-187517" algn="l" rtl="0" eaLnBrk="0" fontAlgn="base" hangingPunct="0">
        <a:spcBef>
          <a:spcPts val="1125"/>
        </a:spcBef>
        <a:spcAft>
          <a:spcPct val="0"/>
        </a:spcAft>
        <a:buClr>
          <a:srgbClr val="474B4E"/>
        </a:buClr>
        <a:buSzPct val="100000"/>
        <a:buFont typeface="Helvetica Neue" charset="0"/>
        <a:defRPr sz="984">
          <a:solidFill>
            <a:srgbClr val="474B4E"/>
          </a:solidFill>
          <a:latin typeface="+mn-lt"/>
          <a:sym typeface="Helvetica Neue" charset="0"/>
        </a:defRPr>
      </a:lvl5pPr>
      <a:lvl6pPr marL="1723368" indent="-187517" algn="l" rtl="0" fontAlgn="base">
        <a:spcBef>
          <a:spcPts val="1125"/>
        </a:spcBef>
        <a:spcAft>
          <a:spcPct val="0"/>
        </a:spcAft>
        <a:buClr>
          <a:srgbClr val="474B4E"/>
        </a:buClr>
        <a:buSzPct val="100000"/>
        <a:buFont typeface="Helvetica Neue" charset="0"/>
        <a:defRPr sz="984">
          <a:solidFill>
            <a:srgbClr val="474B4E"/>
          </a:solidFill>
          <a:latin typeface="+mn-lt"/>
          <a:sym typeface="Helvetica Neue" charset="0"/>
        </a:defRPr>
      </a:lvl6pPr>
      <a:lvl7pPr marL="2044826" indent="-187517" algn="l" rtl="0" fontAlgn="base">
        <a:spcBef>
          <a:spcPts val="1125"/>
        </a:spcBef>
        <a:spcAft>
          <a:spcPct val="0"/>
        </a:spcAft>
        <a:buClr>
          <a:srgbClr val="474B4E"/>
        </a:buClr>
        <a:buSzPct val="100000"/>
        <a:buFont typeface="Helvetica Neue" charset="0"/>
        <a:defRPr sz="984">
          <a:solidFill>
            <a:srgbClr val="474B4E"/>
          </a:solidFill>
          <a:latin typeface="+mn-lt"/>
          <a:sym typeface="Helvetica Neue" charset="0"/>
        </a:defRPr>
      </a:lvl7pPr>
      <a:lvl8pPr marL="2366283" indent="-187517" algn="l" rtl="0" fontAlgn="base">
        <a:spcBef>
          <a:spcPts val="1125"/>
        </a:spcBef>
        <a:spcAft>
          <a:spcPct val="0"/>
        </a:spcAft>
        <a:buClr>
          <a:srgbClr val="474B4E"/>
        </a:buClr>
        <a:buSzPct val="100000"/>
        <a:buFont typeface="Helvetica Neue" charset="0"/>
        <a:defRPr sz="984">
          <a:solidFill>
            <a:srgbClr val="474B4E"/>
          </a:solidFill>
          <a:latin typeface="+mn-lt"/>
          <a:sym typeface="Helvetica Neue" charset="0"/>
        </a:defRPr>
      </a:lvl8pPr>
      <a:lvl9pPr marL="2687740" indent="-187517" algn="l" rtl="0" fontAlgn="base">
        <a:spcBef>
          <a:spcPts val="1125"/>
        </a:spcBef>
        <a:spcAft>
          <a:spcPct val="0"/>
        </a:spcAft>
        <a:buClr>
          <a:srgbClr val="474B4E"/>
        </a:buClr>
        <a:buSzPct val="100000"/>
        <a:buFont typeface="Helvetica Neue" charset="0"/>
        <a:defRPr sz="984">
          <a:solidFill>
            <a:srgbClr val="474B4E"/>
          </a:solidFill>
          <a:latin typeface="+mn-lt"/>
          <a:sym typeface="Helvetica Neue" charset="0"/>
        </a:defRPr>
      </a:lvl9pPr>
    </p:bodyStyle>
    <p:otherStyle>
      <a:defPPr>
        <a:defRPr lang="de-DE"/>
      </a:defPPr>
      <a:lvl1pPr marL="0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5781" y="232172"/>
            <a:ext cx="11120438" cy="982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5781" y="1634133"/>
            <a:ext cx="11120438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altLang="de-DE" smtClean="0">
                <a:sym typeface="Helvetica Neue" charset="0"/>
              </a:rPr>
              <a:t>Second level</a:t>
            </a:r>
          </a:p>
          <a:p>
            <a:pPr lvl="2"/>
            <a:r>
              <a:rPr lang="en-US" altLang="de-DE" smtClean="0">
                <a:sym typeface="Helvetica Neue" charset="0"/>
              </a:rPr>
              <a:t>Third level</a:t>
            </a:r>
          </a:p>
          <a:p>
            <a:pPr lvl="3"/>
            <a:r>
              <a:rPr lang="en-US" altLang="de-DE" smtClean="0">
                <a:sym typeface="Helvetica Neue" charset="0"/>
              </a:rPr>
              <a:t>Fourth level</a:t>
            </a:r>
          </a:p>
          <a:p>
            <a:pPr lvl="4"/>
            <a:r>
              <a:rPr lang="en-US" altLang="de-DE" smtClean="0">
                <a:sym typeface="Helvetica Neue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144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672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72">
          <a:solidFill>
            <a:schemeClr val="tx1"/>
          </a:solidFill>
          <a:latin typeface="Helvetica Neue Light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72">
          <a:solidFill>
            <a:schemeClr val="tx1"/>
          </a:solidFill>
          <a:latin typeface="Helvetica Neue Light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72">
          <a:solidFill>
            <a:schemeClr val="tx1"/>
          </a:solidFill>
          <a:latin typeface="Helvetica Neue Light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72">
          <a:solidFill>
            <a:schemeClr val="tx1"/>
          </a:solidFill>
          <a:latin typeface="Helvetica Neue Light" charset="0"/>
          <a:sym typeface="Helvetica Neue Light" charset="0"/>
        </a:defRPr>
      </a:lvl5pPr>
      <a:lvl6pPr marL="321457" algn="l" rtl="0" fontAlgn="base">
        <a:spcBef>
          <a:spcPct val="0"/>
        </a:spcBef>
        <a:spcAft>
          <a:spcPct val="0"/>
        </a:spcAft>
        <a:defRPr sz="2672">
          <a:solidFill>
            <a:schemeClr val="tx1"/>
          </a:solidFill>
          <a:latin typeface="Helvetica Neue Light" charset="0"/>
          <a:sym typeface="Helvetica Neue Light" charset="0"/>
        </a:defRPr>
      </a:lvl6pPr>
      <a:lvl7pPr marL="642915" algn="l" rtl="0" fontAlgn="base">
        <a:spcBef>
          <a:spcPct val="0"/>
        </a:spcBef>
        <a:spcAft>
          <a:spcPct val="0"/>
        </a:spcAft>
        <a:defRPr sz="2672">
          <a:solidFill>
            <a:schemeClr val="tx1"/>
          </a:solidFill>
          <a:latin typeface="Helvetica Neue Light" charset="0"/>
          <a:sym typeface="Helvetica Neue Light" charset="0"/>
        </a:defRPr>
      </a:lvl7pPr>
      <a:lvl8pPr marL="964372" algn="l" rtl="0" fontAlgn="base">
        <a:spcBef>
          <a:spcPct val="0"/>
        </a:spcBef>
        <a:spcAft>
          <a:spcPct val="0"/>
        </a:spcAft>
        <a:defRPr sz="2672">
          <a:solidFill>
            <a:schemeClr val="tx1"/>
          </a:solidFill>
          <a:latin typeface="Helvetica Neue Light" charset="0"/>
          <a:sym typeface="Helvetica Neue Light" charset="0"/>
        </a:defRPr>
      </a:lvl8pPr>
      <a:lvl9pPr marL="1285829" algn="l" rtl="0" fontAlgn="base">
        <a:spcBef>
          <a:spcPct val="0"/>
        </a:spcBef>
        <a:spcAft>
          <a:spcPct val="0"/>
        </a:spcAft>
        <a:defRPr sz="2672">
          <a:solidFill>
            <a:schemeClr val="tx1"/>
          </a:solidFill>
          <a:latin typeface="Helvetica Neue Light" charset="0"/>
          <a:sym typeface="Helvetica Neue Light" charset="0"/>
        </a:defRPr>
      </a:lvl9pPr>
    </p:titleStyle>
    <p:bodyStyle>
      <a:lvl1pPr marL="187517" indent="-187517" algn="l" rtl="0" eaLnBrk="0" fontAlgn="base" hangingPunct="0">
        <a:spcBef>
          <a:spcPts val="1125"/>
        </a:spcBef>
        <a:spcAft>
          <a:spcPct val="0"/>
        </a:spcAft>
        <a:buClr>
          <a:srgbClr val="474B4E"/>
        </a:buClr>
        <a:buSzPct val="100000"/>
        <a:buFont typeface="Helvetica Neue" charset="0"/>
        <a:buChar char="•"/>
        <a:defRPr sz="1406">
          <a:solidFill>
            <a:srgbClr val="474B4E"/>
          </a:solidFill>
          <a:latin typeface="+mn-lt"/>
          <a:ea typeface="+mn-ea"/>
          <a:cs typeface="+mn-cs"/>
          <a:sym typeface="Helvetica Neue" charset="0"/>
        </a:defRPr>
      </a:lvl1pPr>
      <a:lvl2pPr marL="464327" indent="-187517" algn="l" rtl="0" eaLnBrk="0" fontAlgn="base" hangingPunct="0">
        <a:spcBef>
          <a:spcPts val="1125"/>
        </a:spcBef>
        <a:spcAft>
          <a:spcPct val="0"/>
        </a:spcAft>
        <a:buClr>
          <a:srgbClr val="474B4E"/>
        </a:buClr>
        <a:buSzPct val="100000"/>
        <a:buFont typeface="Helvetica Neue" charset="0"/>
        <a:defRPr>
          <a:solidFill>
            <a:srgbClr val="474B4E"/>
          </a:solidFill>
          <a:latin typeface="+mn-lt"/>
          <a:sym typeface="Helvetica Neue" charset="0"/>
        </a:defRPr>
      </a:lvl2pPr>
      <a:lvl3pPr marL="776855" indent="-187517" algn="l" rtl="0" eaLnBrk="0" fontAlgn="base" hangingPunct="0">
        <a:spcBef>
          <a:spcPts val="1125"/>
        </a:spcBef>
        <a:spcAft>
          <a:spcPct val="0"/>
        </a:spcAft>
        <a:buClr>
          <a:srgbClr val="474B4E"/>
        </a:buClr>
        <a:buSzPct val="100000"/>
        <a:buFont typeface="Helvetica Neue" charset="0"/>
        <a:defRPr>
          <a:solidFill>
            <a:srgbClr val="474B4E"/>
          </a:solidFill>
          <a:latin typeface="+mn-lt"/>
          <a:sym typeface="Helvetica Neue" charset="0"/>
        </a:defRPr>
      </a:lvl3pPr>
      <a:lvl4pPr marL="1089383" indent="-187517" algn="l" rtl="0" eaLnBrk="0" fontAlgn="base" hangingPunct="0">
        <a:spcBef>
          <a:spcPts val="1125"/>
        </a:spcBef>
        <a:spcAft>
          <a:spcPct val="0"/>
        </a:spcAft>
        <a:buClr>
          <a:srgbClr val="474B4E"/>
        </a:buClr>
        <a:buSzPct val="100000"/>
        <a:buFont typeface="Helvetica Neue" charset="0"/>
        <a:defRPr>
          <a:solidFill>
            <a:srgbClr val="474B4E"/>
          </a:solidFill>
          <a:latin typeface="+mn-lt"/>
          <a:sym typeface="Helvetica Neue" charset="0"/>
        </a:defRPr>
      </a:lvl4pPr>
      <a:lvl5pPr marL="1401911" indent="-187517" algn="l" rtl="0" eaLnBrk="0" fontAlgn="base" hangingPunct="0">
        <a:spcBef>
          <a:spcPts val="1125"/>
        </a:spcBef>
        <a:spcAft>
          <a:spcPct val="0"/>
        </a:spcAft>
        <a:buClr>
          <a:srgbClr val="474B4E"/>
        </a:buClr>
        <a:buSzPct val="100000"/>
        <a:buFont typeface="Helvetica Neue" charset="0"/>
        <a:defRPr sz="984">
          <a:solidFill>
            <a:srgbClr val="474B4E"/>
          </a:solidFill>
          <a:latin typeface="+mn-lt"/>
          <a:sym typeface="Helvetica Neue" charset="0"/>
        </a:defRPr>
      </a:lvl5pPr>
      <a:lvl6pPr marL="1723368" indent="-187517" algn="l" rtl="0" fontAlgn="base">
        <a:spcBef>
          <a:spcPts val="1125"/>
        </a:spcBef>
        <a:spcAft>
          <a:spcPct val="0"/>
        </a:spcAft>
        <a:buClr>
          <a:srgbClr val="474B4E"/>
        </a:buClr>
        <a:buSzPct val="100000"/>
        <a:buFont typeface="Helvetica Neue" charset="0"/>
        <a:defRPr sz="984">
          <a:solidFill>
            <a:srgbClr val="474B4E"/>
          </a:solidFill>
          <a:latin typeface="+mn-lt"/>
          <a:sym typeface="Helvetica Neue" charset="0"/>
        </a:defRPr>
      </a:lvl6pPr>
      <a:lvl7pPr marL="2044826" indent="-187517" algn="l" rtl="0" fontAlgn="base">
        <a:spcBef>
          <a:spcPts val="1125"/>
        </a:spcBef>
        <a:spcAft>
          <a:spcPct val="0"/>
        </a:spcAft>
        <a:buClr>
          <a:srgbClr val="474B4E"/>
        </a:buClr>
        <a:buSzPct val="100000"/>
        <a:buFont typeface="Helvetica Neue" charset="0"/>
        <a:defRPr sz="984">
          <a:solidFill>
            <a:srgbClr val="474B4E"/>
          </a:solidFill>
          <a:latin typeface="+mn-lt"/>
          <a:sym typeface="Helvetica Neue" charset="0"/>
        </a:defRPr>
      </a:lvl7pPr>
      <a:lvl8pPr marL="2366283" indent="-187517" algn="l" rtl="0" fontAlgn="base">
        <a:spcBef>
          <a:spcPts val="1125"/>
        </a:spcBef>
        <a:spcAft>
          <a:spcPct val="0"/>
        </a:spcAft>
        <a:buClr>
          <a:srgbClr val="474B4E"/>
        </a:buClr>
        <a:buSzPct val="100000"/>
        <a:buFont typeface="Helvetica Neue" charset="0"/>
        <a:defRPr sz="984">
          <a:solidFill>
            <a:srgbClr val="474B4E"/>
          </a:solidFill>
          <a:latin typeface="+mn-lt"/>
          <a:sym typeface="Helvetica Neue" charset="0"/>
        </a:defRPr>
      </a:lvl8pPr>
      <a:lvl9pPr marL="2687740" indent="-187517" algn="l" rtl="0" fontAlgn="base">
        <a:spcBef>
          <a:spcPts val="1125"/>
        </a:spcBef>
        <a:spcAft>
          <a:spcPct val="0"/>
        </a:spcAft>
        <a:buClr>
          <a:srgbClr val="474B4E"/>
        </a:buClr>
        <a:buSzPct val="100000"/>
        <a:buFont typeface="Helvetica Neue" charset="0"/>
        <a:defRPr sz="984">
          <a:solidFill>
            <a:srgbClr val="474B4E"/>
          </a:solidFill>
          <a:latin typeface="+mn-lt"/>
          <a:sym typeface="Helvetica Neue" charset="0"/>
        </a:defRPr>
      </a:lvl9pPr>
    </p:bodyStyle>
    <p:otherStyle>
      <a:defPPr>
        <a:defRPr lang="de-DE"/>
      </a:defPPr>
      <a:lvl1pPr marL="0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5.png"/><Relationship Id="rId10" Type="http://schemas.openxmlformats.org/officeDocument/2006/relationships/image" Target="../media/image53.emf"/><Relationship Id="rId4" Type="http://schemas.openxmlformats.org/officeDocument/2006/relationships/image" Target="../media/image54.png"/><Relationship Id="rId9" Type="http://schemas.openxmlformats.org/officeDocument/2006/relationships/oleObject" Target="../embeddings/oleObject2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9.png"/><Relationship Id="rId5" Type="http://schemas.openxmlformats.org/officeDocument/2006/relationships/image" Target="../media/image57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3.png"/><Relationship Id="rId5" Type="http://schemas.openxmlformats.org/officeDocument/2006/relationships/image" Target="../media/image61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6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7.jpeg"/><Relationship Id="rId4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77510" y="366989"/>
            <a:ext cx="9144000" cy="2387600"/>
          </a:xfrm>
        </p:spPr>
        <p:txBody>
          <a:bodyPr/>
          <a:lstStyle/>
          <a:p>
            <a:r>
              <a:rPr lang="de-DE" dirty="0" smtClean="0"/>
              <a:t>Variable Quellen im Universum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1473642" y="3203575"/>
            <a:ext cx="9976236" cy="1868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Ganz allgemein: Was bedeutet variable Strahlung? =&gt; Veränderung, Ausgleichsversuch, Nichtgleichgewicht, Instabilitäten,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Rotation, Explosion,  Magnetfelder, Schallwellen, Sterne und andere Objekte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http://upload.wikimedia.org/wikipedia/commons/thumb/1/15/Wow_signal_profile.svg/1280px-Wow_signal_profil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71965" cy="242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://upload.wikimedia.org/wikipedia/commons/d/d3/Wow_sig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116" y="163074"/>
            <a:ext cx="3330299" cy="187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68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8828" y="269710"/>
            <a:ext cx="11783171" cy="1325563"/>
          </a:xfrm>
        </p:spPr>
        <p:txBody>
          <a:bodyPr/>
          <a:lstStyle/>
          <a:p>
            <a:r>
              <a:rPr lang="de-DE" dirty="0" smtClean="0"/>
              <a:t>Es gibt auch Sterne, die von Haus aus variabel sind</a:t>
            </a:r>
            <a:endParaRPr lang="de-DE" dirty="0"/>
          </a:p>
        </p:txBody>
      </p:sp>
      <p:pic>
        <p:nvPicPr>
          <p:cNvPr id="2050" name="Picture 2" descr="Cepheid variable star V1 in M31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48" y="1803312"/>
            <a:ext cx="6261433" cy="457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22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654" y="116095"/>
            <a:ext cx="5666922" cy="435133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941" y="229366"/>
            <a:ext cx="6155251" cy="421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8460" y="236129"/>
            <a:ext cx="8459210" cy="626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7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94428" y="365125"/>
            <a:ext cx="3259372" cy="3682089"/>
          </a:xfrm>
        </p:spPr>
        <p:txBody>
          <a:bodyPr>
            <a:normAutofit/>
          </a:bodyPr>
          <a:lstStyle/>
          <a:p>
            <a:pPr algn="ctr"/>
            <a:r>
              <a:rPr lang="de-DE" sz="1800" dirty="0" smtClean="0"/>
              <a:t>Variable Sterne sind nicht im Gleichgewicht:</a:t>
            </a:r>
            <a:br>
              <a:rPr lang="de-DE" sz="1800" dirty="0" smtClean="0"/>
            </a:br>
            <a:r>
              <a:rPr lang="de-DE" sz="1800" dirty="0"/>
              <a:t/>
            </a:r>
            <a:br>
              <a:rPr lang="de-DE" sz="1800" dirty="0"/>
            </a:br>
            <a:r>
              <a:rPr lang="de-DE" sz="1800" dirty="0" smtClean="0"/>
              <a:t>Im Werden</a:t>
            </a:r>
            <a:br>
              <a:rPr lang="de-DE" sz="1800" dirty="0" smtClean="0"/>
            </a:br>
            <a:r>
              <a:rPr lang="de-DE" sz="1800" dirty="0"/>
              <a:t/>
            </a:r>
            <a:br>
              <a:rPr lang="de-DE" sz="1800" dirty="0"/>
            </a:br>
            <a:r>
              <a:rPr lang="de-DE" sz="1800" dirty="0" smtClean="0"/>
              <a:t>Im Vergehen</a:t>
            </a:r>
            <a:br>
              <a:rPr lang="de-DE" sz="1800" dirty="0" smtClean="0"/>
            </a:br>
            <a:r>
              <a:rPr lang="de-DE" sz="1800" dirty="0"/>
              <a:t/>
            </a:r>
            <a:br>
              <a:rPr lang="de-DE" sz="1800" dirty="0"/>
            </a:br>
            <a:r>
              <a:rPr lang="de-DE" sz="1800" dirty="0" smtClean="0"/>
              <a:t>Im Umgang mit den Nachbarn</a:t>
            </a:r>
            <a:br>
              <a:rPr lang="de-DE" sz="1800" dirty="0" smtClean="0"/>
            </a:br>
            <a:r>
              <a:rPr lang="de-DE" sz="1800" dirty="0"/>
              <a:t/>
            </a:r>
            <a:br>
              <a:rPr lang="de-DE" sz="1800" dirty="0"/>
            </a:br>
            <a:r>
              <a:rPr lang="de-DE" sz="1800" dirty="0" smtClean="0"/>
              <a:t>Als Leiche</a:t>
            </a:r>
            <a:br>
              <a:rPr lang="de-DE" sz="1800" dirty="0" smtClean="0"/>
            </a:br>
            <a:r>
              <a:rPr lang="de-DE" sz="1800" dirty="0"/>
              <a:t/>
            </a:r>
            <a:br>
              <a:rPr lang="de-DE" sz="1800" dirty="0"/>
            </a:br>
            <a:endParaRPr lang="de-DE" sz="1800" dirty="0"/>
          </a:p>
        </p:txBody>
      </p:sp>
      <p:pic>
        <p:nvPicPr>
          <p:cNvPr id="4098" name="Picture 2" descr="http://upload.wikimedia.org/wikipedia/commons/thumb/a/a4/HR-vartype.svg/400px-HR-vartype.sv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59217"/>
            <a:ext cx="5737529" cy="655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90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146" name="Picture 2" descr="http://cococubed.asu.edu/images/87a/hr-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83" y="243226"/>
            <a:ext cx="6819881" cy="497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cococubed.asu.edu/images/87a/eso0708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163" y="129858"/>
            <a:ext cx="4943439" cy="639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58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170" name="Picture 2" descr="http://cococubed.asu.edu/images/87a/light_curve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34" y="208852"/>
            <a:ext cx="7854564" cy="63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12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194" name="Picture 2" descr="Neutron_Star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35" y="261942"/>
            <a:ext cx="3970395" cy="320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celestialbodies.wikispaces.com/file/view/CP_1919.jpg/69690589/238x274/CP_19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948" y="457139"/>
            <a:ext cx="4114275" cy="473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britastro.org/radio/RadioSources/images/sources-fig1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" y="3598305"/>
            <a:ext cx="4133850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ww.nature.com/nature/journal/v422/n6928/images/nature01477-f2.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190" y="1123950"/>
            <a:ext cx="2274631" cy="155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677231" y="6058894"/>
            <a:ext cx="5557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Die pulsierende Sternleiche (bis zu Nano-Pulsen!)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20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 sucht man auch nach Planeten: Transit)</a:t>
            </a:r>
            <a:endParaRPr lang="de-DE" dirty="0"/>
          </a:p>
        </p:txBody>
      </p:sp>
      <p:pic>
        <p:nvPicPr>
          <p:cNvPr id="5122" name="Picture 2" descr="http://upload.wikimedia.org/wikipedia/commons/0/0d/Light_curve_of_binary_star_Kepler-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18" y="2199336"/>
            <a:ext cx="7284231" cy="457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27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218" name="Picture 2" descr="http://www.astrosurf.com/aras/Aras_TTauri/RYTau_AAVSO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1" y="365125"/>
            <a:ext cx="9132655" cy="566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63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2290" name="Picture 2" descr="http://www.hao.ucar.edu/research/lsv/images/cycl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53" y="298223"/>
            <a:ext cx="9659838" cy="423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09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482" name="Picture 2" descr="http://upload.wikimedia.org/wikipedia/commons/6/69/Wow_signal_locati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30" y="452590"/>
            <a:ext cx="10042796" cy="562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www.crystalinks.com/aug15wowsig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054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04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3314" name="Picture 2" descr="http://www.redorbit.com/media/uploads/2012/01/spacepress-011112-001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70" y="298513"/>
            <a:ext cx="6508021" cy="396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064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4338" name="Picture 2" descr="http://www.nasa.gov/sites/default/files/etacarinae_model_comparison_label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745" y="1825625"/>
            <a:ext cx="773651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437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5362" name="Picture 2" descr="http://files.abovetopsecret.com/files/img/wt4feef67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" y="435277"/>
            <a:ext cx="4184703" cy="251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.novacelestia.com/images/stars_lmxrb_medi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" y="3251379"/>
            <a:ext cx="714375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www.novacelestia.com/images/binary_starsystems_illustration_cygnus_x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742" y="787178"/>
            <a:ext cx="5759623" cy="575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704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068" y="171754"/>
            <a:ext cx="5579113" cy="435133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181" y="171754"/>
            <a:ext cx="6163902" cy="480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2298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824" y="163802"/>
            <a:ext cx="5579113" cy="435133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275" y="163802"/>
            <a:ext cx="6163901" cy="48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12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126" y="142489"/>
            <a:ext cx="5506031" cy="429433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157" y="142489"/>
            <a:ext cx="6008485" cy="468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1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Line 1"/>
          <p:cNvSpPr>
            <a:spLocks noChangeShapeType="1"/>
          </p:cNvSpPr>
          <p:nvPr/>
        </p:nvSpPr>
        <p:spPr bwMode="auto">
          <a:xfrm>
            <a:off x="1979414" y="1384102"/>
            <a:ext cx="8233172" cy="0"/>
          </a:xfrm>
          <a:prstGeom prst="line">
            <a:avLst/>
          </a:prstGeom>
          <a:noFill/>
          <a:ln w="12700">
            <a:solidFill>
              <a:srgbClr val="9A9A9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2953">
              <a:solidFill>
                <a:srgbClr val="000000"/>
              </a:solidFill>
              <a:latin typeface="Helvetica Neue Light" charset="0"/>
              <a:sym typeface="Helvetica Neue Light" charset="0"/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OVVs		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AGNs mit Charakteristiken von Quasaren, aber zusätzlich stark variierende optische Strahlung auf kurzen Zeitskalen (Tage oder kürzer)</a:t>
            </a:r>
          </a:p>
          <a:p>
            <a:pPr eaLnBrk="1" hangingPunct="1"/>
            <a:r>
              <a:rPr lang="en-US" altLang="de-DE" smtClean="0"/>
              <a:t>OVVs: Optically Violent Variables</a:t>
            </a:r>
          </a:p>
          <a:p>
            <a:pPr eaLnBrk="1" hangingPunct="1"/>
            <a:r>
              <a:rPr lang="en-US" altLang="de-DE" smtClean="0"/>
              <a:t>Optische Strahlung: Polarisation von einigen % (normale QSOs: Polarisation unterhalb ~ 1%).</a:t>
            </a:r>
          </a:p>
        </p:txBody>
      </p:sp>
      <p:pic>
        <p:nvPicPr>
          <p:cNvPr id="5530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705" y="3205758"/>
            <a:ext cx="4483819" cy="346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Rectangle 5"/>
          <p:cNvSpPr>
            <a:spLocks/>
          </p:cNvSpPr>
          <p:nvPr/>
        </p:nvSpPr>
        <p:spPr bwMode="auto">
          <a:xfrm>
            <a:off x="6658570" y="3866555"/>
            <a:ext cx="3286125" cy="125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sym typeface="Helvetica Neue Light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de-DE" sz="1266">
                <a:solidFill>
                  <a:srgbClr val="0D0FFF"/>
                </a:solidFill>
              </a:rPr>
              <a:t>Variabilität des Blazars 3C 279 in Gamma-Strahlung bei E</a:t>
            </a:r>
            <a:r>
              <a:rPr lang="en-US" altLang="de-DE" sz="1266" baseline="-6000">
                <a:solidFill>
                  <a:srgbClr val="0D0FFF"/>
                </a:solidFill>
              </a:rPr>
              <a:t>γ</a:t>
            </a:r>
            <a:r>
              <a:rPr lang="en-US" altLang="de-DE" sz="1266">
                <a:solidFill>
                  <a:srgbClr val="0D0FFF"/>
                </a:solidFill>
              </a:rPr>
              <a:t> &gt; 100 MeV (oben) und im Röntgenbereich (unten)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de-DE" sz="1266">
              <a:solidFill>
                <a:srgbClr val="0D0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de-DE" sz="1266">
                <a:solidFill>
                  <a:srgbClr val="0D0FFF"/>
                </a:solidFill>
              </a:rPr>
              <a:t>Die Leuchtkraft variiert auf Zeitskalen von wenigen Tagen um einen Faktor ~ 10</a:t>
            </a:r>
          </a:p>
        </p:txBody>
      </p:sp>
    </p:spTree>
    <p:extLst>
      <p:ext uri="{BB962C8B-B14F-4D97-AF65-F5344CB8AC3E}">
        <p14:creationId xmlns:p14="http://schemas.microsoft.com/office/powerpoint/2010/main" val="3345458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Line 1"/>
          <p:cNvSpPr>
            <a:spLocks noChangeShapeType="1"/>
          </p:cNvSpPr>
          <p:nvPr/>
        </p:nvSpPr>
        <p:spPr bwMode="auto">
          <a:xfrm>
            <a:off x="1979414" y="1384102"/>
            <a:ext cx="8233172" cy="0"/>
          </a:xfrm>
          <a:prstGeom prst="line">
            <a:avLst/>
          </a:prstGeom>
          <a:noFill/>
          <a:ln w="12700">
            <a:solidFill>
              <a:srgbClr val="9A9A9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2953">
              <a:solidFill>
                <a:srgbClr val="000000"/>
              </a:solidFill>
              <a:latin typeface="Helvetica Neue Light" charset="0"/>
              <a:sym typeface="Helvetica Neue Light" charset="0"/>
            </a:endParaRPr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Einheitliches Modell der AGNs</a:t>
            </a:r>
          </a:p>
        </p:txBody>
      </p:sp>
      <p:pic>
        <p:nvPicPr>
          <p:cNvPr id="7987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994" y="1702222"/>
            <a:ext cx="4049613" cy="447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7" name="Rectangle 4"/>
          <p:cNvSpPr>
            <a:spLocks/>
          </p:cNvSpPr>
          <p:nvPr/>
        </p:nvSpPr>
        <p:spPr bwMode="auto">
          <a:xfrm>
            <a:off x="1774031" y="6357938"/>
            <a:ext cx="3036094" cy="45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sym typeface="Helvetica Neue Light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de-DE" sz="1266">
                <a:solidFill>
                  <a:srgbClr val="0D0FFF"/>
                </a:solidFill>
              </a:rPr>
              <a:t>dicker Staub-Torus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de-DE" sz="1266">
                <a:solidFill>
                  <a:srgbClr val="0D0FFF"/>
                </a:solidFill>
              </a:rPr>
              <a:t>auch Quelle von “soften” X-rays</a:t>
            </a:r>
          </a:p>
        </p:txBody>
      </p:sp>
      <p:sp>
        <p:nvSpPr>
          <p:cNvPr id="79878" name="Line 5"/>
          <p:cNvSpPr>
            <a:spLocks noChangeShapeType="1"/>
          </p:cNvSpPr>
          <p:nvPr/>
        </p:nvSpPr>
        <p:spPr bwMode="auto">
          <a:xfrm flipH="1">
            <a:off x="2381250" y="4509492"/>
            <a:ext cx="1348383" cy="1821656"/>
          </a:xfrm>
          <a:prstGeom prst="line">
            <a:avLst/>
          </a:prstGeom>
          <a:noFill/>
          <a:ln w="25400">
            <a:solidFill>
              <a:srgbClr val="474B4E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2953">
              <a:solidFill>
                <a:srgbClr val="000000"/>
              </a:solidFill>
              <a:latin typeface="Helvetica Neue Light" charset="0"/>
              <a:sym typeface="Helvetica Neue Light" charset="0"/>
            </a:endParaRPr>
          </a:p>
        </p:txBody>
      </p:sp>
      <p:sp>
        <p:nvSpPr>
          <p:cNvPr id="79879" name="Line 6"/>
          <p:cNvSpPr>
            <a:spLocks noChangeShapeType="1"/>
          </p:cNvSpPr>
          <p:nvPr/>
        </p:nvSpPr>
        <p:spPr bwMode="auto">
          <a:xfrm>
            <a:off x="4497586" y="3884414"/>
            <a:ext cx="2902148" cy="731119"/>
          </a:xfrm>
          <a:prstGeom prst="line">
            <a:avLst/>
          </a:prstGeom>
          <a:noFill/>
          <a:ln w="25400">
            <a:solidFill>
              <a:srgbClr val="474B4E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2953">
              <a:solidFill>
                <a:srgbClr val="000000"/>
              </a:solidFill>
              <a:latin typeface="Helvetica Neue Light" charset="0"/>
              <a:sym typeface="Helvetica Neue Light" charset="0"/>
            </a:endParaRPr>
          </a:p>
        </p:txBody>
      </p:sp>
      <p:sp>
        <p:nvSpPr>
          <p:cNvPr id="79880" name="Rectangle 7"/>
          <p:cNvSpPr>
            <a:spLocks/>
          </p:cNvSpPr>
          <p:nvPr/>
        </p:nvSpPr>
        <p:spPr bwMode="auto">
          <a:xfrm>
            <a:off x="6497836" y="4643437"/>
            <a:ext cx="1437680" cy="2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sym typeface="Helvetica Neue Light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de-DE" sz="1266">
                <a:solidFill>
                  <a:srgbClr val="0D0FFF"/>
                </a:solidFill>
              </a:rPr>
              <a:t>Akkretionsscheibe</a:t>
            </a:r>
          </a:p>
        </p:txBody>
      </p:sp>
      <p:sp>
        <p:nvSpPr>
          <p:cNvPr id="79881" name="Line 8"/>
          <p:cNvSpPr>
            <a:spLocks noChangeShapeType="1"/>
          </p:cNvSpPr>
          <p:nvPr/>
        </p:nvSpPr>
        <p:spPr bwMode="auto">
          <a:xfrm rot="10800000" flipH="1">
            <a:off x="5649516" y="5795367"/>
            <a:ext cx="1794867" cy="116086"/>
          </a:xfrm>
          <a:prstGeom prst="line">
            <a:avLst/>
          </a:prstGeom>
          <a:noFill/>
          <a:ln w="25400">
            <a:solidFill>
              <a:srgbClr val="474B4E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2953">
              <a:solidFill>
                <a:srgbClr val="000000"/>
              </a:solidFill>
              <a:latin typeface="Helvetica Neue Light" charset="0"/>
              <a:sym typeface="Helvetica Neue Light" charset="0"/>
            </a:endParaRPr>
          </a:p>
        </p:txBody>
      </p:sp>
      <p:sp>
        <p:nvSpPr>
          <p:cNvPr id="79882" name="Rectangle 9"/>
          <p:cNvSpPr>
            <a:spLocks/>
          </p:cNvSpPr>
          <p:nvPr/>
        </p:nvSpPr>
        <p:spPr bwMode="auto">
          <a:xfrm>
            <a:off x="7006828" y="5857875"/>
            <a:ext cx="1634133" cy="2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sym typeface="Helvetica Neue Light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de-DE" sz="1266">
                <a:solidFill>
                  <a:srgbClr val="0D0FFF"/>
                </a:solidFill>
              </a:rPr>
              <a:t>Synchrotronstrahlung</a:t>
            </a:r>
          </a:p>
        </p:txBody>
      </p:sp>
      <p:pic>
        <p:nvPicPr>
          <p:cNvPr id="79883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430" y="1580555"/>
            <a:ext cx="3705820" cy="1769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4" name="Line 11"/>
          <p:cNvSpPr>
            <a:spLocks noChangeShapeType="1"/>
          </p:cNvSpPr>
          <p:nvPr/>
        </p:nvSpPr>
        <p:spPr bwMode="auto">
          <a:xfrm flipH="1">
            <a:off x="7533680" y="3321844"/>
            <a:ext cx="802556" cy="2562820"/>
          </a:xfrm>
          <a:prstGeom prst="line">
            <a:avLst/>
          </a:prstGeom>
          <a:noFill/>
          <a:ln w="25400">
            <a:solidFill>
              <a:srgbClr val="474B4E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2953">
              <a:solidFill>
                <a:srgbClr val="000000"/>
              </a:solidFill>
              <a:latin typeface="Helvetica Neue Light" charset="0"/>
              <a:sym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76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81489" y="275070"/>
            <a:ext cx="8230465" cy="1142039"/>
          </a:xfrm>
        </p:spPr>
        <p:txBody>
          <a:bodyPr/>
          <a:lstStyle/>
          <a:p>
            <a:pPr>
              <a:tabLst>
                <a:tab pos="0" algn="l"/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  <a:defRPr/>
            </a:pPr>
            <a:r>
              <a:rPr lang="en-GB" altLang="de-DE" smtClean="0"/>
              <a:t>Blazars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1948366" y="1700820"/>
            <a:ext cx="3871126" cy="184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3765"/>
              </a:lnSpc>
              <a:buClr>
                <a:srgbClr val="000000"/>
              </a:buClr>
              <a:buSzPct val="45000"/>
            </a:pPr>
            <a:r>
              <a:rPr lang="en-GB" altLang="de-DE" sz="3266" u="sng"/>
              <a:t>Our Blazars</a:t>
            </a:r>
            <a:r>
              <a:rPr lang="en-GB" altLang="de-DE" sz="3266"/>
              <a:t>:</a:t>
            </a:r>
          </a:p>
          <a:p>
            <a:pPr eaLnBrk="1">
              <a:lnSpc>
                <a:spcPct val="116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de-DE" sz="2540"/>
              <a:t>Markarian 421 (z = 0.031)</a:t>
            </a:r>
          </a:p>
          <a:p>
            <a:pPr eaLnBrk="1">
              <a:lnSpc>
                <a:spcPct val="116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de-DE" sz="2540"/>
              <a:t>Markarian 501 (z = 0.034)</a:t>
            </a:r>
          </a:p>
          <a:p>
            <a:pPr eaLnBrk="1">
              <a:lnSpc>
                <a:spcPct val="116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de-DE" sz="2540"/>
              <a:t>1ES 1959+650 (z = 0.047)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2017493" y="4465910"/>
            <a:ext cx="3732872" cy="86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6" tIns="42456" rIns="81646" bIns="42456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588"/>
              </a:spcBef>
              <a:buClr>
                <a:srgbClr val="FFFFFF"/>
              </a:buClr>
              <a:buSzPct val="100000"/>
            </a:pPr>
            <a:r>
              <a:rPr lang="en-GB" altLang="de-DE" sz="2540">
                <a:latin typeface="Garamond" panose="02020404030301010803" pitchFamily="18" charset="0"/>
              </a:rPr>
              <a:t>Blazars are AGN with the jets pointed toward us.</a:t>
            </a:r>
          </a:p>
        </p:txBody>
      </p:sp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274" y="1631692"/>
            <a:ext cx="3233139" cy="452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8" name="Group 5"/>
          <p:cNvGrpSpPr>
            <a:grpSpLocks/>
          </p:cNvGrpSpPr>
          <p:nvPr/>
        </p:nvGrpSpPr>
        <p:grpSpPr bwMode="auto">
          <a:xfrm>
            <a:off x="6372511" y="6263208"/>
            <a:ext cx="4128913" cy="253466"/>
            <a:chOff x="3367" y="4349"/>
            <a:chExt cx="2867" cy="176"/>
          </a:xfrm>
        </p:grpSpPr>
        <p:sp>
          <p:nvSpPr>
            <p:cNvPr id="3079" name="AutoShape 6"/>
            <p:cNvSpPr>
              <a:spLocks noChangeArrowheads="1"/>
            </p:cNvSpPr>
            <p:nvPr/>
          </p:nvSpPr>
          <p:spPr bwMode="auto">
            <a:xfrm>
              <a:off x="3367" y="4349"/>
              <a:ext cx="2846" cy="173"/>
            </a:xfrm>
            <a:prstGeom prst="roundRect">
              <a:avLst>
                <a:gd name="adj" fmla="val 57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de-DE" altLang="de-DE" sz="2177"/>
            </a:p>
          </p:txBody>
        </p:sp>
        <p:sp>
          <p:nvSpPr>
            <p:cNvPr id="3080" name="AutoShape 7"/>
            <p:cNvSpPr>
              <a:spLocks noChangeArrowheads="1"/>
            </p:cNvSpPr>
            <p:nvPr/>
          </p:nvSpPr>
          <p:spPr bwMode="auto">
            <a:xfrm>
              <a:off x="3367" y="4349"/>
              <a:ext cx="2867" cy="176"/>
            </a:xfrm>
            <a:prstGeom prst="roundRect">
              <a:avLst>
                <a:gd name="adj" fmla="val 57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1646" tIns="42456" rIns="81646" bIns="42456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Clr>
                  <a:srgbClr val="FFFFFF"/>
                </a:buClr>
                <a:buSzPct val="100000"/>
                <a:buFont typeface="Garamond" panose="02020404030301010803" pitchFamily="18" charset="0"/>
                <a:buNone/>
              </a:pPr>
              <a:r>
                <a:rPr lang="en-GB" altLang="de-DE" sz="1089">
                  <a:latin typeface="Garamond" panose="02020404030301010803" pitchFamily="18" charset="0"/>
                </a:rPr>
                <a:t>Picture from: http://www.ap.stmarys.ca/~ishort/Images/AGN/Model/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47410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48365" y="180020"/>
            <a:ext cx="8230464" cy="1142039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tabLst>
                <a:tab pos="0" algn="l"/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  <a:defRPr/>
            </a:pPr>
            <a:r>
              <a:rPr lang="en-GB" altLang="de-DE" smtClean="0"/>
              <a:t>Markarian 421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807231" y="1600009"/>
            <a:ext cx="4942599" cy="4527835"/>
          </a:xfrm>
        </p:spPr>
        <p:txBody>
          <a:bodyPr vert="horz" lIns="0" tIns="0" rIns="0" bIns="0" rtlCol="0">
            <a:normAutofit/>
          </a:bodyPr>
          <a:lstStyle/>
          <a:p>
            <a:pPr marL="0" indent="0">
              <a:buClr>
                <a:srgbClr val="000000"/>
              </a:buClr>
              <a:buSzPct val="45000"/>
              <a:buNone/>
              <a:tabLst>
                <a:tab pos="72009" algn="l"/>
                <a:tab pos="486781" algn="l"/>
                <a:tab pos="901553" algn="l"/>
                <a:tab pos="1316325" algn="l"/>
                <a:tab pos="1731096" algn="l"/>
                <a:tab pos="2145868" algn="l"/>
                <a:tab pos="2560640" algn="l"/>
                <a:tab pos="2975412" algn="l"/>
                <a:tab pos="3390184" algn="l"/>
                <a:tab pos="3804956" algn="l"/>
                <a:tab pos="4219727" algn="l"/>
                <a:tab pos="4634499" algn="l"/>
                <a:tab pos="5049271" algn="l"/>
                <a:tab pos="5464043" algn="l"/>
                <a:tab pos="5878815" algn="l"/>
                <a:tab pos="6293587" algn="l"/>
                <a:tab pos="6708358" algn="l"/>
                <a:tab pos="7123130" algn="l"/>
                <a:tab pos="7537902" algn="l"/>
                <a:tab pos="7952674" algn="l"/>
              </a:tabLst>
              <a:defRPr/>
            </a:pPr>
            <a:r>
              <a:rPr lang="en-GB" altLang="de-DE" sz="2359"/>
              <a:t>Mrk 421 was first detected in 1992 and was first extragalactic VHE gamma-ray source. </a:t>
            </a:r>
          </a:p>
          <a:p>
            <a:pPr marL="0" indent="0">
              <a:buClr>
                <a:srgbClr val="000000"/>
              </a:buClr>
              <a:buSzPct val="45000"/>
              <a:buNone/>
              <a:tabLst>
                <a:tab pos="72009" algn="l"/>
                <a:tab pos="486781" algn="l"/>
                <a:tab pos="901553" algn="l"/>
                <a:tab pos="1316325" algn="l"/>
                <a:tab pos="1731096" algn="l"/>
                <a:tab pos="2145868" algn="l"/>
                <a:tab pos="2560640" algn="l"/>
                <a:tab pos="2975412" algn="l"/>
                <a:tab pos="3390184" algn="l"/>
                <a:tab pos="3804956" algn="l"/>
                <a:tab pos="4219727" algn="l"/>
                <a:tab pos="4634499" algn="l"/>
                <a:tab pos="5049271" algn="l"/>
                <a:tab pos="5464043" algn="l"/>
                <a:tab pos="5878815" algn="l"/>
                <a:tab pos="6293587" algn="l"/>
                <a:tab pos="6708358" algn="l"/>
                <a:tab pos="7123130" algn="l"/>
                <a:tab pos="7537902" algn="l"/>
                <a:tab pos="7952674" algn="l"/>
              </a:tabLst>
              <a:defRPr/>
            </a:pPr>
            <a:endParaRPr lang="en-GB" altLang="de-DE" sz="2359"/>
          </a:p>
          <a:p>
            <a:pPr marL="0" indent="0">
              <a:buClr>
                <a:srgbClr val="000000"/>
              </a:buClr>
              <a:buSzPct val="45000"/>
              <a:buNone/>
              <a:tabLst>
                <a:tab pos="72009" algn="l"/>
                <a:tab pos="486781" algn="l"/>
                <a:tab pos="901553" algn="l"/>
                <a:tab pos="1316325" algn="l"/>
                <a:tab pos="1731096" algn="l"/>
                <a:tab pos="2145868" algn="l"/>
                <a:tab pos="2560640" algn="l"/>
                <a:tab pos="2975412" algn="l"/>
                <a:tab pos="3390184" algn="l"/>
                <a:tab pos="3804956" algn="l"/>
                <a:tab pos="4219727" algn="l"/>
                <a:tab pos="4634499" algn="l"/>
                <a:tab pos="5049271" algn="l"/>
                <a:tab pos="5464043" algn="l"/>
                <a:tab pos="5878815" algn="l"/>
                <a:tab pos="6293587" algn="l"/>
                <a:tab pos="6708358" algn="l"/>
                <a:tab pos="7123130" algn="l"/>
                <a:tab pos="7537902" algn="l"/>
                <a:tab pos="7952674" algn="l"/>
              </a:tabLst>
              <a:defRPr/>
            </a:pPr>
            <a:r>
              <a:rPr lang="en-GB" altLang="de-DE" sz="2359"/>
              <a:t>The first flare was observed in 1994 when the flux increased from 0.15 Crabs to 1.5 Crabs.</a:t>
            </a:r>
          </a:p>
          <a:p>
            <a:pPr marL="0" indent="0">
              <a:buClr>
                <a:srgbClr val="000000"/>
              </a:buClr>
              <a:buSzPct val="45000"/>
              <a:buNone/>
              <a:tabLst>
                <a:tab pos="72009" algn="l"/>
                <a:tab pos="486781" algn="l"/>
                <a:tab pos="901553" algn="l"/>
                <a:tab pos="1316325" algn="l"/>
                <a:tab pos="1731096" algn="l"/>
                <a:tab pos="2145868" algn="l"/>
                <a:tab pos="2560640" algn="l"/>
                <a:tab pos="2975412" algn="l"/>
                <a:tab pos="3390184" algn="l"/>
                <a:tab pos="3804956" algn="l"/>
                <a:tab pos="4219727" algn="l"/>
                <a:tab pos="4634499" algn="l"/>
                <a:tab pos="5049271" algn="l"/>
                <a:tab pos="5464043" algn="l"/>
                <a:tab pos="5878815" algn="l"/>
                <a:tab pos="6293587" algn="l"/>
                <a:tab pos="6708358" algn="l"/>
                <a:tab pos="7123130" algn="l"/>
                <a:tab pos="7537902" algn="l"/>
                <a:tab pos="7952674" algn="l"/>
              </a:tabLst>
              <a:defRPr/>
            </a:pPr>
            <a:endParaRPr lang="en-GB" altLang="de-DE" sz="2359"/>
          </a:p>
          <a:p>
            <a:pPr marL="0" indent="0">
              <a:buClr>
                <a:srgbClr val="000000"/>
              </a:buClr>
              <a:buSzPct val="45000"/>
              <a:buNone/>
              <a:tabLst>
                <a:tab pos="72009" algn="l"/>
                <a:tab pos="486781" algn="l"/>
                <a:tab pos="901553" algn="l"/>
                <a:tab pos="1316325" algn="l"/>
                <a:tab pos="1731096" algn="l"/>
                <a:tab pos="2145868" algn="l"/>
                <a:tab pos="2560640" algn="l"/>
                <a:tab pos="2975412" algn="l"/>
                <a:tab pos="3390184" algn="l"/>
                <a:tab pos="3804956" algn="l"/>
                <a:tab pos="4219727" algn="l"/>
                <a:tab pos="4634499" algn="l"/>
                <a:tab pos="5049271" algn="l"/>
                <a:tab pos="5464043" algn="l"/>
                <a:tab pos="5878815" algn="l"/>
                <a:tab pos="6293587" algn="l"/>
                <a:tab pos="6708358" algn="l"/>
                <a:tab pos="7123130" algn="l"/>
                <a:tab pos="7537902" algn="l"/>
                <a:tab pos="7952674" algn="l"/>
              </a:tabLst>
              <a:defRPr/>
            </a:pPr>
            <a:r>
              <a:rPr lang="en-GB" altLang="de-DE" sz="2359"/>
              <a:t>Since then, large flares  have been observed in  1996, 2000, 2003 and 2004.</a:t>
            </a: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833" y="1286056"/>
            <a:ext cx="3665185" cy="499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7685928" y="6263219"/>
            <a:ext cx="1520800" cy="32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2517"/>
              </a:lnSpc>
              <a:buClr>
                <a:srgbClr val="000000"/>
              </a:buClr>
              <a:buSzPct val="45000"/>
            </a:pPr>
            <a:r>
              <a:rPr lang="en-GB" altLang="de-DE" sz="1179"/>
              <a:t>Schubnell et al. (1996)</a:t>
            </a:r>
          </a:p>
        </p:txBody>
      </p:sp>
    </p:spTree>
    <p:extLst>
      <p:ext uri="{BB962C8B-B14F-4D97-AF65-F5344CB8AC3E}">
        <p14:creationId xmlns:p14="http://schemas.microsoft.com/office/powerpoint/2010/main" val="35763240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482" name="Picture 2" descr="http://upload.wikimedia.org/wikipedia/commons/3/3e/Elektromagnetisches_Spektrum_-_Eigenschaften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00" y="365124"/>
            <a:ext cx="10146533" cy="601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60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273840" y="191541"/>
            <a:ext cx="7807059" cy="848249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tabLst>
                <a:tab pos="0" algn="l"/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  <a:defRPr/>
            </a:pPr>
            <a:r>
              <a:rPr lang="en-GB" altLang="de-DE" smtClean="0"/>
              <a:t>Mrk 421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1" y="1454553"/>
            <a:ext cx="4174998" cy="329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2569071" y="5263754"/>
            <a:ext cx="7775377" cy="64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427038" indent="-322263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lnSpc>
                <a:spcPts val="2517"/>
              </a:lnSpc>
              <a:spcAft>
                <a:spcPts val="1293"/>
              </a:spcAft>
              <a:buClr>
                <a:srgbClr val="000000"/>
              </a:buClr>
              <a:buSzPct val="75000"/>
            </a:pPr>
            <a:r>
              <a:rPr lang="en-GB" altLang="de-DE" sz="2177">
                <a:solidFill>
                  <a:srgbClr val="FFFFFF"/>
                </a:solidFill>
              </a:rPr>
              <a:t>Throughout 1997 and 1998 Mrk 421 had an average flux of 0.5 Crabs and flared only 3 times to about 1 Crab.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716501" y="1402708"/>
            <a:ext cx="4591202" cy="3312348"/>
          </a:xfrm>
        </p:spPr>
        <p:txBody>
          <a:bodyPr vert="horz" lIns="0" tIns="0" rIns="0" bIns="0" rtlCol="0">
            <a:normAutofit/>
          </a:bodyPr>
          <a:lstStyle/>
          <a:p>
            <a:pPr>
              <a:spcBef>
                <a:spcPts val="590"/>
              </a:spcBef>
              <a:buNone/>
              <a:tabLst>
                <a:tab pos="411891" algn="l"/>
                <a:tab pos="826663" algn="l"/>
                <a:tab pos="1241435" algn="l"/>
                <a:tab pos="1656207" algn="l"/>
                <a:tab pos="2070979" algn="l"/>
                <a:tab pos="2485751" algn="l"/>
                <a:tab pos="2900523" algn="l"/>
                <a:tab pos="3315294" algn="l"/>
                <a:tab pos="3730066" algn="l"/>
                <a:tab pos="4144838" algn="l"/>
                <a:tab pos="4559610" algn="l"/>
                <a:tab pos="4974382" algn="l"/>
                <a:tab pos="5389154" algn="l"/>
                <a:tab pos="5803925" algn="l"/>
                <a:tab pos="6218697" algn="l"/>
                <a:tab pos="6633469" algn="l"/>
                <a:tab pos="7048241" algn="l"/>
                <a:tab pos="7463013" algn="l"/>
                <a:tab pos="7877785" algn="l"/>
                <a:tab pos="8292556" algn="l"/>
              </a:tabLst>
              <a:defRPr/>
            </a:pPr>
            <a:r>
              <a:rPr lang="en-GB" altLang="de-DE" sz="2359"/>
              <a:t>In May 7 1996 Mrk 421 flared to about 10 Crab, doubling its intensity in less then an hour. By May 8 its flux was back down to 0.3 Crabs.</a:t>
            </a:r>
          </a:p>
          <a:p>
            <a:pPr>
              <a:spcBef>
                <a:spcPts val="590"/>
              </a:spcBef>
              <a:buNone/>
              <a:tabLst>
                <a:tab pos="411891" algn="l"/>
                <a:tab pos="826663" algn="l"/>
                <a:tab pos="1241435" algn="l"/>
                <a:tab pos="1656207" algn="l"/>
                <a:tab pos="2070979" algn="l"/>
                <a:tab pos="2485751" algn="l"/>
                <a:tab pos="2900523" algn="l"/>
                <a:tab pos="3315294" algn="l"/>
                <a:tab pos="3730066" algn="l"/>
                <a:tab pos="4144838" algn="l"/>
                <a:tab pos="4559610" algn="l"/>
                <a:tab pos="4974382" algn="l"/>
                <a:tab pos="5389154" algn="l"/>
                <a:tab pos="5803925" algn="l"/>
                <a:tab pos="6218697" algn="l"/>
                <a:tab pos="6633469" algn="l"/>
                <a:tab pos="7048241" algn="l"/>
                <a:tab pos="7463013" algn="l"/>
                <a:tab pos="7877785" algn="l"/>
                <a:tab pos="8292556" algn="l"/>
              </a:tabLst>
              <a:defRPr/>
            </a:pPr>
            <a:r>
              <a:rPr lang="en-GB" altLang="de-DE" sz="2359"/>
              <a:t>A Flare on May 15 showed variability  on a 15 min. time scale</a:t>
            </a:r>
          </a:p>
          <a:p>
            <a:pPr>
              <a:spcBef>
                <a:spcPts val="590"/>
              </a:spcBef>
              <a:buNone/>
              <a:tabLst>
                <a:tab pos="411891" algn="l"/>
                <a:tab pos="826663" algn="l"/>
                <a:tab pos="1241435" algn="l"/>
                <a:tab pos="1656207" algn="l"/>
                <a:tab pos="2070979" algn="l"/>
                <a:tab pos="2485751" algn="l"/>
                <a:tab pos="2900523" algn="l"/>
                <a:tab pos="3315294" algn="l"/>
                <a:tab pos="3730066" algn="l"/>
                <a:tab pos="4144838" algn="l"/>
                <a:tab pos="4559610" algn="l"/>
                <a:tab pos="4974382" algn="l"/>
                <a:tab pos="5389154" algn="l"/>
                <a:tab pos="5803925" algn="l"/>
                <a:tab pos="6218697" algn="l"/>
                <a:tab pos="6633469" algn="l"/>
                <a:tab pos="7048241" algn="l"/>
                <a:tab pos="7463013" algn="l"/>
                <a:tab pos="7877785" algn="l"/>
                <a:tab pos="8292556" algn="l"/>
              </a:tabLst>
              <a:defRPr/>
            </a:pPr>
            <a:endParaRPr lang="en-GB" altLang="de-DE" sz="2359"/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8142456" y="4699215"/>
            <a:ext cx="1288936" cy="32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2517"/>
              </a:lnSpc>
              <a:buClr>
                <a:srgbClr val="000000"/>
              </a:buClr>
              <a:buSzPct val="45000"/>
            </a:pPr>
            <a:r>
              <a:rPr lang="en-GB" altLang="de-DE" sz="1179"/>
              <a:t>Gaidos et al. (1996)</a:t>
            </a:r>
          </a:p>
        </p:txBody>
      </p:sp>
    </p:spTree>
    <p:extLst>
      <p:ext uri="{BB962C8B-B14F-4D97-AF65-F5344CB8AC3E}">
        <p14:creationId xmlns:p14="http://schemas.microsoft.com/office/powerpoint/2010/main" val="26939020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1" y="767601"/>
            <a:ext cx="5798049" cy="349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601" y="4415504"/>
            <a:ext cx="6894004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230635" y="-96490"/>
            <a:ext cx="7808500" cy="1146361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tabLst>
                <a:tab pos="0" algn="l"/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  <a:defRPr/>
            </a:pPr>
            <a:r>
              <a:rPr lang="en-GB" altLang="de-DE" smtClean="0"/>
              <a:t>Mrk 421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1602729" y="4424146"/>
            <a:ext cx="2354647" cy="19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2517"/>
              </a:lnSpc>
              <a:buClr>
                <a:srgbClr val="000000"/>
              </a:buClr>
              <a:buSzPct val="45000"/>
            </a:pPr>
            <a:r>
              <a:rPr lang="en-GB" altLang="de-DE" sz="1996"/>
              <a:t>On April 2004 Mrk 421 had a flare that lasted more then 2 weeks with a flux reaching as high as 3 Crabs.</a:t>
            </a: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7340292" y="940420"/>
            <a:ext cx="3328189" cy="2650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6" tIns="42456" rIns="81646" bIns="42456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2517"/>
              </a:lnSpc>
              <a:buClr>
                <a:srgbClr val="000000"/>
              </a:buClr>
              <a:buSzPct val="45000"/>
            </a:pPr>
            <a:r>
              <a:rPr lang="en-GB" altLang="de-DE" sz="2177"/>
              <a:t>In 2000/2001 Mrk 421 had high flaring ranging from 0.4 to 13 Crabs and lasted for about 5 months.</a:t>
            </a:r>
          </a:p>
          <a:p>
            <a:pPr>
              <a:lnSpc>
                <a:spcPts val="2517"/>
              </a:lnSpc>
              <a:buClr>
                <a:srgbClr val="000000"/>
              </a:buClr>
              <a:buSzPct val="45000"/>
            </a:pPr>
            <a:r>
              <a:rPr lang="en-GB" altLang="de-DE" sz="2177"/>
              <a:t>The Flux was steady throughout 2002/2003 until March 30, 2003 when it flared again.</a:t>
            </a:r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6693664" y="6496524"/>
            <a:ext cx="1565445" cy="32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2517"/>
              </a:lnSpc>
              <a:buClr>
                <a:srgbClr val="000000"/>
              </a:buClr>
              <a:buSzPct val="45000"/>
            </a:pPr>
            <a:r>
              <a:rPr lang="en-GB" altLang="de-DE" sz="1179"/>
              <a:t>Blasejowski et al (2005)</a:t>
            </a:r>
          </a:p>
        </p:txBody>
      </p:sp>
      <p:sp>
        <p:nvSpPr>
          <p:cNvPr id="9224" name="Text Box 7"/>
          <p:cNvSpPr txBox="1">
            <a:spLocks noChangeArrowheads="1"/>
          </p:cNvSpPr>
          <p:nvPr/>
        </p:nvSpPr>
        <p:spPr bwMode="auto">
          <a:xfrm>
            <a:off x="4115793" y="3912892"/>
            <a:ext cx="897215" cy="32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2517"/>
              </a:lnSpc>
              <a:buClr>
                <a:srgbClr val="000000"/>
              </a:buClr>
              <a:buSzPct val="45000"/>
            </a:pPr>
            <a:r>
              <a:rPr lang="en-GB" altLang="de-DE" sz="1179">
                <a:solidFill>
                  <a:srgbClr val="000514"/>
                </a:solidFill>
              </a:rPr>
              <a:t>David Steele</a:t>
            </a:r>
          </a:p>
        </p:txBody>
      </p:sp>
    </p:spTree>
    <p:extLst>
      <p:ext uri="{BB962C8B-B14F-4D97-AF65-F5344CB8AC3E}">
        <p14:creationId xmlns:p14="http://schemas.microsoft.com/office/powerpoint/2010/main" val="26197235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8366" y="525656"/>
            <a:ext cx="3421799" cy="3506768"/>
          </a:xfr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7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94656" y="3489487"/>
            <a:ext cx="3355552" cy="3368513"/>
          </a:xfr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2847020" y="180020"/>
            <a:ext cx="1462260" cy="427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de-DE" sz="2177"/>
              <a:t>Raw Image</a:t>
            </a:r>
          </a:p>
        </p:txBody>
      </p:sp>
      <p:sp>
        <p:nvSpPr>
          <p:cNvPr id="11269" name="Text Box 11"/>
          <p:cNvSpPr txBox="1">
            <a:spLocks noChangeArrowheads="1"/>
          </p:cNvSpPr>
          <p:nvPr/>
        </p:nvSpPr>
        <p:spPr bwMode="auto">
          <a:xfrm>
            <a:off x="7755056" y="3014238"/>
            <a:ext cx="1925527" cy="427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de-DE" sz="2177"/>
              <a:t>Reduced Image</a:t>
            </a:r>
          </a:p>
        </p:txBody>
      </p:sp>
      <p:sp>
        <p:nvSpPr>
          <p:cNvPr id="11270" name="Line 12"/>
          <p:cNvSpPr>
            <a:spLocks noChangeShapeType="1"/>
          </p:cNvSpPr>
          <p:nvPr/>
        </p:nvSpPr>
        <p:spPr bwMode="auto">
          <a:xfrm flipV="1">
            <a:off x="8308074" y="5157183"/>
            <a:ext cx="250586" cy="21602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sz="1633"/>
          </a:p>
        </p:txBody>
      </p:sp>
      <p:sp>
        <p:nvSpPr>
          <p:cNvPr id="11271" name="Text Box 14"/>
          <p:cNvSpPr txBox="1">
            <a:spLocks noChangeArrowheads="1"/>
          </p:cNvSpPr>
          <p:nvPr/>
        </p:nvSpPr>
        <p:spPr bwMode="auto">
          <a:xfrm>
            <a:off x="7409419" y="5364564"/>
            <a:ext cx="1327819" cy="3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de-DE" sz="2177">
                <a:solidFill>
                  <a:srgbClr val="FFFFFF"/>
                </a:solidFill>
              </a:rPr>
              <a:t>Mrk 421</a:t>
            </a:r>
          </a:p>
        </p:txBody>
      </p:sp>
      <p:sp>
        <p:nvSpPr>
          <p:cNvPr id="11272" name="Rectangle 15"/>
          <p:cNvSpPr>
            <a:spLocks noChangeArrowheads="1"/>
          </p:cNvSpPr>
          <p:nvPr/>
        </p:nvSpPr>
        <p:spPr bwMode="auto">
          <a:xfrm>
            <a:off x="1879238" y="4327655"/>
            <a:ext cx="4216763" cy="1097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Tx/>
              <a:buChar char="-"/>
            </a:pPr>
            <a:r>
              <a:rPr lang="en-GB" altLang="de-DE" sz="2177"/>
              <a:t>Source (Mrk 421) and three stable reference stars to calibrate magnitude</a:t>
            </a:r>
          </a:p>
        </p:txBody>
      </p:sp>
      <p:sp>
        <p:nvSpPr>
          <p:cNvPr id="11273" name="Rectangle 16"/>
          <p:cNvSpPr>
            <a:spLocks noChangeArrowheads="1"/>
          </p:cNvSpPr>
          <p:nvPr/>
        </p:nvSpPr>
        <p:spPr bwMode="auto">
          <a:xfrm>
            <a:off x="1879238" y="5502818"/>
            <a:ext cx="4216763" cy="76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de-DE" sz="2177"/>
              <a:t>Used IRAF to quantify “instrumental” magnitudes</a:t>
            </a:r>
          </a:p>
        </p:txBody>
      </p:sp>
      <p:sp>
        <p:nvSpPr>
          <p:cNvPr id="11274" name="Rectangle 17"/>
          <p:cNvSpPr>
            <a:spLocks noChangeArrowheads="1"/>
          </p:cNvSpPr>
          <p:nvPr/>
        </p:nvSpPr>
        <p:spPr bwMode="auto">
          <a:xfrm>
            <a:off x="6441637" y="1009547"/>
            <a:ext cx="2557709" cy="176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de-DE" sz="2177"/>
              <a:t>Image needs to be reduced to account for instrumental effects (like the white line)</a:t>
            </a:r>
          </a:p>
        </p:txBody>
      </p:sp>
      <p:sp>
        <p:nvSpPr>
          <p:cNvPr id="11275" name="Line 18"/>
          <p:cNvSpPr>
            <a:spLocks noChangeShapeType="1"/>
          </p:cNvSpPr>
          <p:nvPr/>
        </p:nvSpPr>
        <p:spPr bwMode="auto">
          <a:xfrm flipH="1">
            <a:off x="5612110" y="1700819"/>
            <a:ext cx="69127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/>
          </a:p>
        </p:txBody>
      </p:sp>
    </p:spTree>
    <p:extLst>
      <p:ext uri="{BB962C8B-B14F-4D97-AF65-F5344CB8AC3E}">
        <p14:creationId xmlns:p14="http://schemas.microsoft.com/office/powerpoint/2010/main" val="317806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2188870" y="249148"/>
            <a:ext cx="2924948" cy="5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4604"/>
              </a:lnSpc>
              <a:buClr>
                <a:srgbClr val="000000"/>
              </a:buClr>
              <a:buSzPct val="45000"/>
            </a:pPr>
            <a:r>
              <a:rPr lang="en-GB" altLang="de-DE" sz="4899">
                <a:solidFill>
                  <a:schemeClr val="hlink"/>
                </a:solidFill>
              </a:rPr>
              <a:t>Mrk 421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5913101" y="2966712"/>
            <a:ext cx="4182199" cy="96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2517"/>
              </a:lnSpc>
              <a:buClr>
                <a:srgbClr val="000000"/>
              </a:buClr>
              <a:buSzPct val="45000"/>
            </a:pPr>
            <a:r>
              <a:rPr lang="en-GB" altLang="de-DE" sz="1633"/>
              <a:t>Above: WIYN optical data for 18 Apr – 10 May </a:t>
            </a:r>
          </a:p>
          <a:p>
            <a:pPr>
              <a:lnSpc>
                <a:spcPts val="2517"/>
              </a:lnSpc>
              <a:buClr>
                <a:srgbClr val="000000"/>
              </a:buClr>
              <a:buSzPct val="45000"/>
            </a:pPr>
            <a:r>
              <a:rPr lang="en-GB" altLang="de-DE" sz="1633"/>
              <a:t>			&amp; June 15 2006. </a:t>
            </a:r>
          </a:p>
          <a:p>
            <a:pPr>
              <a:lnSpc>
                <a:spcPts val="2517"/>
              </a:lnSpc>
              <a:buClr>
                <a:srgbClr val="000000"/>
              </a:buClr>
              <a:buSzPct val="45000"/>
            </a:pPr>
            <a:endParaRPr lang="en-GB" altLang="de-DE" sz="1633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036954" y="3656545"/>
            <a:ext cx="4281570" cy="32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2517"/>
              </a:lnSpc>
              <a:buClr>
                <a:srgbClr val="000000"/>
              </a:buClr>
              <a:buSzPct val="45000"/>
            </a:pPr>
            <a:r>
              <a:rPr lang="en-GB" altLang="de-DE" sz="1633"/>
              <a:t>Below: Whipple data for the same period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1" y="1424310"/>
            <a:ext cx="4359338" cy="326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523520" y="4742419"/>
            <a:ext cx="4349257" cy="160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2517"/>
              </a:lnSpc>
              <a:buClr>
                <a:srgbClr val="000000"/>
              </a:buClr>
              <a:buSzPct val="45000"/>
            </a:pPr>
            <a:r>
              <a:rPr lang="en-GB" altLang="de-DE" sz="1633"/>
              <a:t>Above: Whipple gamma-ray data Nov 05 – Jun 06.  Our period is in the red box.</a:t>
            </a:r>
          </a:p>
          <a:p>
            <a:pPr>
              <a:lnSpc>
                <a:spcPts val="2517"/>
              </a:lnSpc>
              <a:buClr>
                <a:srgbClr val="000000"/>
              </a:buClr>
              <a:buSzPct val="45000"/>
            </a:pPr>
            <a:endParaRPr lang="en-GB" altLang="de-DE" sz="1633"/>
          </a:p>
          <a:p>
            <a:pPr>
              <a:lnSpc>
                <a:spcPts val="2517"/>
              </a:lnSpc>
              <a:buClr>
                <a:srgbClr val="000000"/>
              </a:buClr>
              <a:buSzPct val="45000"/>
            </a:pPr>
            <a:endParaRPr lang="en-GB" altLang="de-DE" sz="1633">
              <a:solidFill>
                <a:schemeClr val="tx1"/>
              </a:solidFill>
            </a:endParaRPr>
          </a:p>
          <a:p>
            <a:pPr>
              <a:lnSpc>
                <a:spcPts val="2517"/>
              </a:lnSpc>
              <a:buClr>
                <a:srgbClr val="000000"/>
              </a:buClr>
              <a:buSzPct val="45000"/>
            </a:pPr>
            <a:endParaRPr lang="en-GB" altLang="de-DE" sz="1633">
              <a:solidFill>
                <a:schemeClr val="tx1"/>
              </a:solidFill>
            </a:endParaRP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4609765" y="2544748"/>
            <a:ext cx="332674" cy="1785787"/>
          </a:xfrm>
          <a:prstGeom prst="roundRect">
            <a:avLst>
              <a:gd name="adj" fmla="val 431"/>
            </a:avLst>
          </a:prstGeom>
          <a:noFill/>
          <a:ln w="936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endParaRPr lang="de-DE" altLang="de-DE" sz="2177"/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0174" y="1"/>
            <a:ext cx="4766900" cy="306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2017493" y="5364565"/>
            <a:ext cx="2942228" cy="32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2517"/>
              </a:lnSpc>
              <a:buClr>
                <a:srgbClr val="000000"/>
              </a:buClr>
              <a:buSzPct val="45000"/>
            </a:pPr>
            <a:r>
              <a:rPr lang="en-GB" altLang="de-DE" sz="1633"/>
              <a:t>One jansky = 1E-23 erg/s/cm^2/Hz</a:t>
            </a:r>
          </a:p>
        </p:txBody>
      </p:sp>
      <p:graphicFrame>
        <p:nvGraphicFramePr>
          <p:cNvPr id="12298" name="Object 11"/>
          <p:cNvGraphicFramePr>
            <a:graphicFrameLocks noChangeAspect="1"/>
          </p:cNvGraphicFramePr>
          <p:nvPr/>
        </p:nvGraphicFramePr>
        <p:xfrm>
          <a:off x="5957746" y="3982020"/>
          <a:ext cx="4641607" cy="2875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Bitmap Image" r:id="rId6" imgW="5590476" imgH="3753374" progId="Paint.Picture">
                  <p:embed/>
                </p:oleObj>
              </mc:Choice>
              <mc:Fallback>
                <p:oleObj name="Bitmap Image" r:id="rId6" imgW="5590476" imgH="375337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7746" y="3982020"/>
                        <a:ext cx="4641607" cy="28759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9" name="Picture 12" descr="Mrk421_new_BV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619" y="0"/>
            <a:ext cx="4779861" cy="301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Text Box 13"/>
          <p:cNvSpPr txBox="1">
            <a:spLocks noChangeArrowheads="1"/>
          </p:cNvSpPr>
          <p:nvPr/>
        </p:nvSpPr>
        <p:spPr bwMode="auto">
          <a:xfrm>
            <a:off x="3109128" y="4465910"/>
            <a:ext cx="1742583" cy="28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de-DE" sz="1270">
                <a:solidFill>
                  <a:schemeClr val="tx1"/>
                </a:solidFill>
              </a:rPr>
              <a:t>Preliminary data</a:t>
            </a:r>
          </a:p>
        </p:txBody>
      </p:sp>
      <p:sp>
        <p:nvSpPr>
          <p:cNvPr id="12301" name="Text Box 14"/>
          <p:cNvSpPr txBox="1">
            <a:spLocks noChangeArrowheads="1"/>
          </p:cNvSpPr>
          <p:nvPr/>
        </p:nvSpPr>
        <p:spPr bwMode="auto">
          <a:xfrm>
            <a:off x="7755056" y="6608855"/>
            <a:ext cx="1742583" cy="28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de-DE" sz="1270">
                <a:solidFill>
                  <a:schemeClr val="tx1"/>
                </a:solidFill>
              </a:rPr>
              <a:t>Preliminary data</a:t>
            </a:r>
          </a:p>
        </p:txBody>
      </p:sp>
      <p:graphicFrame>
        <p:nvGraphicFramePr>
          <p:cNvPr id="12302" name="Object 15"/>
          <p:cNvGraphicFramePr>
            <a:graphicFrameLocks noChangeAspect="1"/>
          </p:cNvGraphicFramePr>
          <p:nvPr/>
        </p:nvGraphicFramePr>
        <p:xfrm>
          <a:off x="2086620" y="5790849"/>
          <a:ext cx="2711804" cy="1067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name="Worksheet" r:id="rId9" imgW="3057428" imgH="1190469" progId="Excel.Sheet.8">
                  <p:embed/>
                </p:oleObj>
              </mc:Choice>
              <mc:Fallback>
                <p:oleObj name="Worksheet" r:id="rId9" imgW="3057428" imgH="119046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6620" y="5790849"/>
                        <a:ext cx="2711804" cy="10671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3" name="Text Box 16"/>
          <p:cNvSpPr txBox="1">
            <a:spLocks noChangeArrowheads="1"/>
          </p:cNvSpPr>
          <p:nvPr/>
        </p:nvSpPr>
        <p:spPr bwMode="auto">
          <a:xfrm>
            <a:off x="3676547" y="6276179"/>
            <a:ext cx="601447" cy="59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de-DE" sz="1633"/>
              <a:t>4327</a:t>
            </a:r>
          </a:p>
          <a:p>
            <a:r>
              <a:rPr lang="en-US" altLang="de-DE" sz="1633"/>
              <a:t>5448</a:t>
            </a:r>
          </a:p>
        </p:txBody>
      </p:sp>
    </p:spTree>
    <p:extLst>
      <p:ext uri="{BB962C8B-B14F-4D97-AF65-F5344CB8AC3E}">
        <p14:creationId xmlns:p14="http://schemas.microsoft.com/office/powerpoint/2010/main" val="13078400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12"/>
          <p:cNvGraphicFramePr>
            <a:graphicFrameLocks noChangeAspect="1"/>
          </p:cNvGraphicFramePr>
          <p:nvPr/>
        </p:nvGraphicFramePr>
        <p:xfrm>
          <a:off x="1523521" y="1355183"/>
          <a:ext cx="4365099" cy="3208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Bitmap Image" r:id="rId4" imgW="5590476" imgH="3753374" progId="Paint.Picture">
                  <p:embed/>
                </p:oleObj>
              </mc:Choice>
              <mc:Fallback>
                <p:oleObj name="Bitmap Image" r:id="rId4" imgW="5590476" imgH="375337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3521" y="1355183"/>
                        <a:ext cx="4365099" cy="32086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224874" y="387402"/>
            <a:ext cx="2924947" cy="5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4604"/>
              </a:lnSpc>
              <a:buClr>
                <a:srgbClr val="000000"/>
              </a:buClr>
              <a:buSzPct val="45000"/>
            </a:pPr>
            <a:r>
              <a:rPr lang="en-GB" altLang="de-DE" sz="4899">
                <a:solidFill>
                  <a:schemeClr val="hlink"/>
                </a:solidFill>
              </a:rPr>
              <a:t>Mrk 501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986550" y="2888944"/>
            <a:ext cx="4496152" cy="64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2517"/>
              </a:lnSpc>
              <a:buClr>
                <a:srgbClr val="000000"/>
              </a:buClr>
              <a:buSzPct val="45000"/>
            </a:pPr>
            <a:r>
              <a:rPr lang="en-GB" altLang="de-DE" sz="1633"/>
              <a:t>Above: WIYN optical data for 18 Apr – 10 May </a:t>
            </a:r>
          </a:p>
          <a:p>
            <a:pPr>
              <a:lnSpc>
                <a:spcPts val="2517"/>
              </a:lnSpc>
              <a:buClr>
                <a:srgbClr val="000000"/>
              </a:buClr>
              <a:buSzPct val="45000"/>
            </a:pPr>
            <a:r>
              <a:rPr lang="en-GB" altLang="de-DE" sz="1633"/>
              <a:t>			&amp; 15 June – 19 June 2006</a:t>
            </a: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6026874" y="3567256"/>
            <a:ext cx="4283010" cy="32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2517"/>
              </a:lnSpc>
              <a:buClr>
                <a:srgbClr val="000000"/>
              </a:buClr>
              <a:buSzPct val="45000"/>
            </a:pPr>
            <a:r>
              <a:rPr lang="en-GB" altLang="de-DE" sz="1633"/>
              <a:t>Below: Whipple data for the same period</a:t>
            </a: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1523521" y="4555200"/>
            <a:ext cx="4283010" cy="64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2517"/>
              </a:lnSpc>
              <a:buClr>
                <a:srgbClr val="000000"/>
              </a:buClr>
              <a:buSzPct val="45000"/>
            </a:pPr>
            <a:r>
              <a:rPr lang="en-GB" altLang="de-DE" sz="1633"/>
              <a:t>Above: Whipple gamma-ray data Mar 06 – Jun 06.</a:t>
            </a:r>
          </a:p>
          <a:p>
            <a:pPr>
              <a:lnSpc>
                <a:spcPts val="2517"/>
              </a:lnSpc>
              <a:buClr>
                <a:srgbClr val="000000"/>
              </a:buClr>
              <a:buSzPct val="45000"/>
            </a:pPr>
            <a:r>
              <a:rPr lang="en-GB" altLang="de-DE" sz="1633"/>
              <a:t>Our period again is in the red box.</a:t>
            </a:r>
          </a:p>
        </p:txBody>
      </p:sp>
      <p:pic>
        <p:nvPicPr>
          <p:cNvPr id="14343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5810" y="1"/>
            <a:ext cx="4759699" cy="292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44" name="Object 13"/>
          <p:cNvGraphicFramePr>
            <a:graphicFrameLocks noChangeAspect="1"/>
          </p:cNvGraphicFramePr>
          <p:nvPr/>
        </p:nvGraphicFramePr>
        <p:xfrm>
          <a:off x="5957746" y="3912892"/>
          <a:ext cx="4641607" cy="2945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" name="Bitmap Image" r:id="rId7" imgW="5590476" imgH="3753374" progId="Paint.Picture">
                  <p:embed/>
                </p:oleObj>
              </mc:Choice>
              <mc:Fallback>
                <p:oleObj name="Bitmap Image" r:id="rId7" imgW="5590476" imgH="375337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7746" y="3912892"/>
                        <a:ext cx="4641607" cy="29451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5" name="Picture 14" descr="Mrk501_new_BV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619" y="0"/>
            <a:ext cx="4779861" cy="294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 Box 15"/>
          <p:cNvSpPr txBox="1">
            <a:spLocks noChangeArrowheads="1"/>
          </p:cNvSpPr>
          <p:nvPr/>
        </p:nvSpPr>
        <p:spPr bwMode="auto">
          <a:xfrm>
            <a:off x="3054402" y="4327656"/>
            <a:ext cx="1742583" cy="28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de-DE" sz="1270">
                <a:solidFill>
                  <a:schemeClr val="tx1"/>
                </a:solidFill>
              </a:rPr>
              <a:t>Preliminary data</a:t>
            </a:r>
          </a:p>
        </p:txBody>
      </p:sp>
      <p:sp>
        <p:nvSpPr>
          <p:cNvPr id="14347" name="Text Box 16"/>
          <p:cNvSpPr txBox="1">
            <a:spLocks noChangeArrowheads="1"/>
          </p:cNvSpPr>
          <p:nvPr/>
        </p:nvSpPr>
        <p:spPr bwMode="auto">
          <a:xfrm>
            <a:off x="7809781" y="6608855"/>
            <a:ext cx="1742583" cy="28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de-DE" sz="1270">
                <a:solidFill>
                  <a:schemeClr val="tx1"/>
                </a:solidFill>
              </a:rPr>
              <a:t>Preliminary data</a:t>
            </a:r>
          </a:p>
        </p:txBody>
      </p:sp>
    </p:spTree>
    <p:extLst>
      <p:ext uri="{BB962C8B-B14F-4D97-AF65-F5344CB8AC3E}">
        <p14:creationId xmlns:p14="http://schemas.microsoft.com/office/powerpoint/2010/main" val="25105381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15"/>
          <p:cNvGraphicFramePr>
            <a:graphicFrameLocks noChangeAspect="1"/>
          </p:cNvGraphicFramePr>
          <p:nvPr/>
        </p:nvGraphicFramePr>
        <p:xfrm>
          <a:off x="5957746" y="3912892"/>
          <a:ext cx="4572480" cy="2945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Bitmap Image" r:id="rId4" imgW="5590476" imgH="3753374" progId="Paint.Picture">
                  <p:embed/>
                </p:oleObj>
              </mc:Choice>
              <mc:Fallback>
                <p:oleObj name="Bitmap Image" r:id="rId4" imgW="5590476" imgH="375337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7746" y="3912892"/>
                        <a:ext cx="4572480" cy="29451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1810111" y="525657"/>
            <a:ext cx="3699748" cy="5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4604"/>
              </a:lnSpc>
              <a:buClr>
                <a:srgbClr val="000000"/>
              </a:buClr>
              <a:buSzPct val="45000"/>
            </a:pPr>
            <a:r>
              <a:rPr lang="en-GB" altLang="de-DE" sz="3992">
                <a:solidFill>
                  <a:schemeClr val="hlink"/>
                </a:solidFill>
              </a:rPr>
              <a:t>1ES 1959 +650</a:t>
            </a:r>
          </a:p>
        </p:txBody>
      </p:sp>
      <p:sp>
        <p:nvSpPr>
          <p:cNvPr id="16388" name="Text Box 2"/>
          <p:cNvSpPr txBox="1">
            <a:spLocks noChangeArrowheads="1"/>
          </p:cNvSpPr>
          <p:nvPr/>
        </p:nvSpPr>
        <p:spPr bwMode="auto">
          <a:xfrm>
            <a:off x="6009592" y="2986874"/>
            <a:ext cx="4563839" cy="64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2517"/>
              </a:lnSpc>
              <a:buClr>
                <a:srgbClr val="000000"/>
              </a:buClr>
              <a:buSzPct val="45000"/>
            </a:pPr>
            <a:r>
              <a:rPr lang="en-GB" altLang="de-DE" sz="1633"/>
              <a:t>Above: WIYN optical data for 18 Apr – 10 May </a:t>
            </a:r>
          </a:p>
          <a:p>
            <a:pPr>
              <a:lnSpc>
                <a:spcPts val="2517"/>
              </a:lnSpc>
              <a:buClr>
                <a:srgbClr val="000000"/>
              </a:buClr>
              <a:buSzPct val="45000"/>
            </a:pPr>
            <a:r>
              <a:rPr lang="en-GB" altLang="de-DE" sz="1633"/>
              <a:t>		   &amp; 15 June – 19 June 2006</a:t>
            </a: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5999511" y="3577337"/>
            <a:ext cx="4283010" cy="32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2517"/>
              </a:lnSpc>
              <a:buClr>
                <a:srgbClr val="000000"/>
              </a:buClr>
              <a:buSzPct val="45000"/>
            </a:pPr>
            <a:r>
              <a:rPr lang="en-GB" altLang="de-DE" sz="1633"/>
              <a:t>Below: Whipple data for the same period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523520" y="4753940"/>
            <a:ext cx="4406863" cy="64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2517"/>
              </a:lnSpc>
              <a:buClr>
                <a:srgbClr val="000000"/>
              </a:buClr>
              <a:buSzPct val="45000"/>
            </a:pPr>
            <a:r>
              <a:rPr lang="en-GB" altLang="de-DE" sz="1633"/>
              <a:t>Above: Whipple gamma-ray data Nov 05 – Jun 06.</a:t>
            </a:r>
          </a:p>
          <a:p>
            <a:pPr>
              <a:lnSpc>
                <a:spcPts val="2517"/>
              </a:lnSpc>
              <a:buClr>
                <a:srgbClr val="000000"/>
              </a:buClr>
              <a:buSzPct val="45000"/>
            </a:pPr>
            <a:r>
              <a:rPr lang="en-GB" altLang="de-DE" sz="1633"/>
              <a:t>Our period is, still, in the red box.</a:t>
            </a:r>
          </a:p>
        </p:txBody>
      </p:sp>
      <p:pic>
        <p:nvPicPr>
          <p:cNvPr id="16391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0174" y="0"/>
            <a:ext cx="4759699" cy="306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392" name="Object 11"/>
          <p:cNvGraphicFramePr>
            <a:graphicFrameLocks noChangeAspect="1"/>
          </p:cNvGraphicFramePr>
          <p:nvPr/>
        </p:nvGraphicFramePr>
        <p:xfrm>
          <a:off x="1523521" y="1424310"/>
          <a:ext cx="4365099" cy="3248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name="Bitmap Image" r:id="rId7" imgW="5590476" imgH="3753374" progId="Paint.Picture">
                  <p:embed/>
                </p:oleObj>
              </mc:Choice>
              <mc:Fallback>
                <p:oleObj name="Bitmap Image" r:id="rId7" imgW="5590476" imgH="375337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3521" y="1424310"/>
                        <a:ext cx="4365099" cy="32489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3" name="Picture 12" descr="1es1959_new_BV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619" y="0"/>
            <a:ext cx="4779861" cy="301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Text Box 13"/>
          <p:cNvSpPr txBox="1">
            <a:spLocks noChangeArrowheads="1"/>
          </p:cNvSpPr>
          <p:nvPr/>
        </p:nvSpPr>
        <p:spPr bwMode="auto">
          <a:xfrm>
            <a:off x="3040000" y="4465910"/>
            <a:ext cx="1742583" cy="28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de-DE" sz="1270">
                <a:solidFill>
                  <a:schemeClr val="tx1"/>
                </a:solidFill>
              </a:rPr>
              <a:t>Preliminary data</a:t>
            </a:r>
          </a:p>
        </p:txBody>
      </p:sp>
      <p:sp>
        <p:nvSpPr>
          <p:cNvPr id="16395" name="Text Box 14"/>
          <p:cNvSpPr txBox="1">
            <a:spLocks noChangeArrowheads="1"/>
          </p:cNvSpPr>
          <p:nvPr/>
        </p:nvSpPr>
        <p:spPr bwMode="auto">
          <a:xfrm>
            <a:off x="7478546" y="6608855"/>
            <a:ext cx="1742583" cy="28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de-DE" sz="1270">
                <a:solidFill>
                  <a:schemeClr val="tx1"/>
                </a:solidFill>
              </a:rPr>
              <a:t>Preliminary data</a:t>
            </a:r>
          </a:p>
        </p:txBody>
      </p:sp>
    </p:spTree>
    <p:extLst>
      <p:ext uri="{BB962C8B-B14F-4D97-AF65-F5344CB8AC3E}">
        <p14:creationId xmlns:p14="http://schemas.microsoft.com/office/powerpoint/2010/main" val="35804550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838200"/>
            <a:ext cx="5775325" cy="41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xfrm>
            <a:off x="2693989" y="617539"/>
            <a:ext cx="7761287" cy="409575"/>
          </a:xfrm>
          <a:gradFill rotWithShape="0">
            <a:gsLst>
              <a:gs pos="0">
                <a:srgbClr val="E6E6E6"/>
              </a:gs>
              <a:gs pos="100000">
                <a:srgbClr val="FFFFFF"/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248836" tIns="0" rIns="0" bIns="0" rtlCol="0" anchor="ctr">
            <a:normAutofit/>
          </a:bodyPr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de-DE" sz="2700" i="1">
                <a:latin typeface="Times New Roman" panose="02020603050405020304" pitchFamily="18" charset="0"/>
              </a:rPr>
              <a:t>M87: light curve and variabiliy</a:t>
            </a:r>
            <a:endParaRPr lang="en-GB" altLang="de-DE" sz="3200" b="1">
              <a:latin typeface="Times New Roman" panose="02020603050405020304" pitchFamily="18" charset="0"/>
            </a:endParaRP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970838" y="2971800"/>
            <a:ext cx="2697162" cy="1828800"/>
          </a:xfrm>
          <a:solidFill>
            <a:srgbClr val="CCCCFF">
              <a:alpha val="50195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9600" tIns="99600" rIns="99600" bIns="99600" rtlCol="0" anchor="ctr">
            <a:normAutofit/>
          </a:bodyPr>
          <a:lstStyle/>
          <a:p>
            <a:pPr marL="0" indent="0" defTabSz="457200"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altLang="de-DE" sz="1200"/>
              <a:t>X-ray emission:</a:t>
            </a:r>
          </a:p>
          <a:p>
            <a:pPr marL="0" indent="0" defTabSz="457200">
              <a:buSzPct val="45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altLang="de-DE" sz="1200"/>
              <a:t>knot HST-1</a:t>
            </a:r>
            <a:br>
              <a:rPr lang="en-GB" altLang="de-DE" sz="1200"/>
            </a:br>
            <a:r>
              <a:rPr lang="en-GB" altLang="de-DE" sz="1200"/>
              <a:t>[Harris et al. (2005),</a:t>
            </a:r>
            <a:br>
              <a:rPr lang="en-GB" altLang="de-DE" sz="1200"/>
            </a:br>
            <a:r>
              <a:rPr lang="en-GB" altLang="de-DE" sz="1200"/>
              <a:t>ApJ, 640, 211]</a:t>
            </a:r>
          </a:p>
          <a:p>
            <a:pPr marL="0" indent="0" defTabSz="457200">
              <a:buSzPct val="45000"/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altLang="de-DE" sz="1200"/>
              <a:t>nucleus</a:t>
            </a:r>
            <a:br>
              <a:rPr lang="en-GB" altLang="de-DE" sz="1200"/>
            </a:br>
            <a:r>
              <a:rPr lang="en-GB" altLang="de-DE" sz="1200"/>
              <a:t>(D.Harris private communication)</a:t>
            </a:r>
            <a:endParaRPr lang="en-GB" altLang="de-DE" sz="1200">
              <a:solidFill>
                <a:srgbClr val="663300"/>
              </a:solidFill>
            </a:endParaRPr>
          </a:p>
        </p:txBody>
      </p:sp>
      <p:grpSp>
        <p:nvGrpSpPr>
          <p:cNvPr id="40965" name="Group 5"/>
          <p:cNvGrpSpPr>
            <a:grpSpLocks/>
          </p:cNvGrpSpPr>
          <p:nvPr/>
        </p:nvGrpSpPr>
        <p:grpSpPr bwMode="auto">
          <a:xfrm>
            <a:off x="7929564" y="838200"/>
            <a:ext cx="2738437" cy="1741488"/>
            <a:chOff x="4378" y="777"/>
            <a:chExt cx="1901" cy="1210"/>
          </a:xfrm>
        </p:grpSpPr>
        <p:pic>
          <p:nvPicPr>
            <p:cNvPr id="40971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8" y="777"/>
              <a:ext cx="1901" cy="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72" name="Text Box 7"/>
            <p:cNvSpPr txBox="1">
              <a:spLocks noChangeArrowheads="1"/>
            </p:cNvSpPr>
            <p:nvPr/>
          </p:nvSpPr>
          <p:spPr bwMode="auto">
            <a:xfrm>
              <a:off x="4432" y="815"/>
              <a:ext cx="947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28675">
                <a:tabLst>
                  <a:tab pos="657225" algn="l"/>
                  <a:tab pos="1312863" algn="l"/>
                  <a:tab pos="1970088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Osaka" pitchFamily="-16" charset="-128"/>
                </a:defRPr>
              </a:lvl1pPr>
              <a:lvl2pPr marL="742950" indent="-285750" defTabSz="828675">
                <a:tabLst>
                  <a:tab pos="657225" algn="l"/>
                  <a:tab pos="1312863" algn="l"/>
                  <a:tab pos="1970088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Osaka" pitchFamily="-16" charset="-128"/>
                </a:defRPr>
              </a:lvl2pPr>
              <a:lvl3pPr marL="1143000" indent="-228600" defTabSz="828675">
                <a:tabLst>
                  <a:tab pos="657225" algn="l"/>
                  <a:tab pos="1312863" algn="l"/>
                  <a:tab pos="1970088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Osaka" pitchFamily="-16" charset="-128"/>
                </a:defRPr>
              </a:lvl3pPr>
              <a:lvl4pPr marL="1600200" indent="-228600" defTabSz="828675">
                <a:tabLst>
                  <a:tab pos="657225" algn="l"/>
                  <a:tab pos="1312863" algn="l"/>
                  <a:tab pos="1970088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Osaka" pitchFamily="-16" charset="-128"/>
                </a:defRPr>
              </a:lvl4pPr>
              <a:lvl5pPr marL="2057400" indent="-228600" defTabSz="828675">
                <a:tabLst>
                  <a:tab pos="657225" algn="l"/>
                  <a:tab pos="1312863" algn="l"/>
                  <a:tab pos="1970088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Osaka" pitchFamily="-16" charset="-128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  <a:tab pos="1970088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Osaka" pitchFamily="-16" charset="-128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  <a:tab pos="1970088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Osaka" pitchFamily="-16" charset="-128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  <a:tab pos="1970088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Osaka" pitchFamily="-16" charset="-128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  <a:tab pos="1970088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Osaka" pitchFamily="-16" charset="-128"/>
                </a:defRPr>
              </a:lvl9pPr>
            </a:lstStyle>
            <a:p>
              <a:pPr eaLnBrk="1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altLang="de-DE" sz="1600">
                  <a:solidFill>
                    <a:srgbClr val="FFFFFF"/>
                  </a:solidFill>
                  <a:latin typeface="Times New Roman" panose="02020603050405020304" pitchFamily="18" charset="0"/>
                </a:rPr>
                <a:t>X-ray (Chandra)</a:t>
              </a:r>
            </a:p>
          </p:txBody>
        </p:sp>
        <p:sp>
          <p:nvSpPr>
            <p:cNvPr id="40973" name="Text Box 8"/>
            <p:cNvSpPr txBox="1">
              <a:spLocks noChangeArrowheads="1"/>
            </p:cNvSpPr>
            <p:nvPr/>
          </p:nvSpPr>
          <p:spPr bwMode="auto">
            <a:xfrm>
              <a:off x="5086" y="1698"/>
              <a:ext cx="37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28675">
                <a:tabLst>
                  <a:tab pos="657225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Osaka" pitchFamily="-16" charset="-128"/>
                </a:defRPr>
              </a:lvl1pPr>
              <a:lvl2pPr marL="742950" indent="-285750" defTabSz="828675">
                <a:tabLst>
                  <a:tab pos="657225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Osaka" pitchFamily="-16" charset="-128"/>
                </a:defRPr>
              </a:lvl2pPr>
              <a:lvl3pPr marL="1143000" indent="-228600" defTabSz="828675">
                <a:tabLst>
                  <a:tab pos="657225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Osaka" pitchFamily="-16" charset="-128"/>
                </a:defRPr>
              </a:lvl3pPr>
              <a:lvl4pPr marL="1600200" indent="-228600" defTabSz="828675">
                <a:tabLst>
                  <a:tab pos="657225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Osaka" pitchFamily="-16" charset="-128"/>
                </a:defRPr>
              </a:lvl4pPr>
              <a:lvl5pPr marL="2057400" indent="-228600" defTabSz="828675">
                <a:tabLst>
                  <a:tab pos="657225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Osaka" pitchFamily="-16" charset="-128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Osaka" pitchFamily="-16" charset="-128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Osaka" pitchFamily="-16" charset="-128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Osaka" pitchFamily="-16" charset="-128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Osaka" pitchFamily="-16" charset="-128"/>
                </a:defRPr>
              </a:lvl9pPr>
            </a:lstStyle>
            <a:p>
              <a:pPr eaLnBrk="1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altLang="de-DE" sz="1600">
                  <a:solidFill>
                    <a:srgbClr val="FFFFFF"/>
                  </a:solidFill>
                  <a:latin typeface="Times New Roman" panose="02020603050405020304" pitchFamily="18" charset="0"/>
                </a:rPr>
                <a:t>HST-1</a:t>
              </a:r>
            </a:p>
          </p:txBody>
        </p:sp>
        <p:sp>
          <p:nvSpPr>
            <p:cNvPr id="40974" name="Line 9"/>
            <p:cNvSpPr>
              <a:spLocks noChangeShapeType="1"/>
            </p:cNvSpPr>
            <p:nvPr/>
          </p:nvSpPr>
          <p:spPr bwMode="auto">
            <a:xfrm flipH="1" flipV="1">
              <a:off x="4687" y="1697"/>
              <a:ext cx="358" cy="83"/>
            </a:xfrm>
            <a:prstGeom prst="line">
              <a:avLst/>
            </a:prstGeom>
            <a:noFill/>
            <a:ln w="18360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975" name="Text Box 10"/>
            <p:cNvSpPr txBox="1">
              <a:spLocks noChangeArrowheads="1"/>
            </p:cNvSpPr>
            <p:nvPr/>
          </p:nvSpPr>
          <p:spPr bwMode="auto">
            <a:xfrm>
              <a:off x="4607" y="1149"/>
              <a:ext cx="436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28675">
                <a:tabLst>
                  <a:tab pos="657225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Osaka" pitchFamily="-16" charset="-128"/>
                </a:defRPr>
              </a:lvl1pPr>
              <a:lvl2pPr marL="742950" indent="-285750" defTabSz="828675">
                <a:tabLst>
                  <a:tab pos="657225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Osaka" pitchFamily="-16" charset="-128"/>
                </a:defRPr>
              </a:lvl2pPr>
              <a:lvl3pPr marL="1143000" indent="-228600" defTabSz="828675">
                <a:tabLst>
                  <a:tab pos="657225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Osaka" pitchFamily="-16" charset="-128"/>
                </a:defRPr>
              </a:lvl3pPr>
              <a:lvl4pPr marL="1600200" indent="-228600" defTabSz="828675">
                <a:tabLst>
                  <a:tab pos="657225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Osaka" pitchFamily="-16" charset="-128"/>
                </a:defRPr>
              </a:lvl4pPr>
              <a:lvl5pPr marL="2057400" indent="-228600" defTabSz="828675">
                <a:tabLst>
                  <a:tab pos="657225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Osaka" pitchFamily="-16" charset="-128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Osaka" pitchFamily="-16" charset="-128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Osaka" pitchFamily="-16" charset="-128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Osaka" pitchFamily="-16" charset="-128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Osaka" pitchFamily="-16" charset="-128"/>
                </a:defRPr>
              </a:lvl9pPr>
            </a:lstStyle>
            <a:p>
              <a:pPr eaLnBrk="1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altLang="de-DE" sz="1600">
                  <a:solidFill>
                    <a:srgbClr val="FFFFFF"/>
                  </a:solidFill>
                  <a:latin typeface="Times New Roman" panose="02020603050405020304" pitchFamily="18" charset="0"/>
                </a:rPr>
                <a:t>nucleus</a:t>
              </a:r>
            </a:p>
          </p:txBody>
        </p:sp>
        <p:sp>
          <p:nvSpPr>
            <p:cNvPr id="40976" name="Line 11"/>
            <p:cNvSpPr>
              <a:spLocks noChangeShapeType="1"/>
            </p:cNvSpPr>
            <p:nvPr/>
          </p:nvSpPr>
          <p:spPr bwMode="auto">
            <a:xfrm flipH="1">
              <a:off x="4565" y="1301"/>
              <a:ext cx="195" cy="305"/>
            </a:xfrm>
            <a:prstGeom prst="line">
              <a:avLst/>
            </a:prstGeom>
            <a:noFill/>
            <a:ln w="18360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977" name="Text Box 12"/>
            <p:cNvSpPr txBox="1">
              <a:spLocks noChangeArrowheads="1"/>
            </p:cNvSpPr>
            <p:nvPr/>
          </p:nvSpPr>
          <p:spPr bwMode="auto">
            <a:xfrm>
              <a:off x="5522" y="1362"/>
              <a:ext cx="38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28675">
                <a:tabLst>
                  <a:tab pos="657225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Osaka" pitchFamily="-16" charset="-128"/>
                </a:defRPr>
              </a:lvl1pPr>
              <a:lvl2pPr marL="742950" indent="-285750" defTabSz="828675">
                <a:tabLst>
                  <a:tab pos="657225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Osaka" pitchFamily="-16" charset="-128"/>
                </a:defRPr>
              </a:lvl2pPr>
              <a:lvl3pPr marL="1143000" indent="-228600" defTabSz="828675">
                <a:tabLst>
                  <a:tab pos="657225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Osaka" pitchFamily="-16" charset="-128"/>
                </a:defRPr>
              </a:lvl3pPr>
              <a:lvl4pPr marL="1600200" indent="-228600" defTabSz="828675">
                <a:tabLst>
                  <a:tab pos="657225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Osaka" pitchFamily="-16" charset="-128"/>
                </a:defRPr>
              </a:lvl4pPr>
              <a:lvl5pPr marL="2057400" indent="-228600" defTabSz="828675">
                <a:tabLst>
                  <a:tab pos="657225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Osaka" pitchFamily="-16" charset="-128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Osaka" pitchFamily="-16" charset="-128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Osaka" pitchFamily="-16" charset="-128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Osaka" pitchFamily="-16" charset="-128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Osaka" pitchFamily="-16" charset="-128"/>
                </a:defRPr>
              </a:lvl9pPr>
            </a:lstStyle>
            <a:p>
              <a:pPr eaLnBrk="1">
                <a:lnSpc>
                  <a:spcPct val="97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altLang="de-DE" sz="1600">
                  <a:solidFill>
                    <a:srgbClr val="FFFFFF"/>
                  </a:solidFill>
                  <a:latin typeface="Times New Roman" panose="02020603050405020304" pitchFamily="18" charset="0"/>
                </a:rPr>
                <a:t>knot A</a:t>
              </a:r>
            </a:p>
          </p:txBody>
        </p:sp>
      </p:grpSp>
      <p:sp>
        <p:nvSpPr>
          <p:cNvPr id="40966" name="Line 13"/>
          <p:cNvSpPr>
            <a:spLocks noChangeShapeType="1"/>
          </p:cNvSpPr>
          <p:nvPr/>
        </p:nvSpPr>
        <p:spPr bwMode="auto">
          <a:xfrm flipH="1">
            <a:off x="7116763" y="3811589"/>
            <a:ext cx="889000" cy="73025"/>
          </a:xfrm>
          <a:prstGeom prst="line">
            <a:avLst/>
          </a:prstGeom>
          <a:noFill/>
          <a:ln w="1836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967" name="Line 14"/>
          <p:cNvSpPr>
            <a:spLocks noChangeShapeType="1"/>
          </p:cNvSpPr>
          <p:nvPr/>
        </p:nvSpPr>
        <p:spPr bwMode="auto">
          <a:xfrm flipH="1">
            <a:off x="6858001" y="4419601"/>
            <a:ext cx="1050925" cy="252413"/>
          </a:xfrm>
          <a:prstGeom prst="line">
            <a:avLst/>
          </a:prstGeom>
          <a:noFill/>
          <a:ln w="1836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968" name="AutoShape 15"/>
          <p:cNvSpPr>
            <a:spLocks noChangeArrowheads="1"/>
          </p:cNvSpPr>
          <p:nvPr/>
        </p:nvSpPr>
        <p:spPr bwMode="auto">
          <a:xfrm rot="-5400000">
            <a:off x="1372394" y="3802857"/>
            <a:ext cx="1619250" cy="195262"/>
          </a:xfrm>
          <a:prstGeom prst="roundRect">
            <a:avLst>
              <a:gd name="adj" fmla="val 486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 defTabSz="828675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pitchFamily="-16" charset="-128"/>
              </a:defRPr>
            </a:lvl1pPr>
            <a:lvl2pPr marL="742950" indent="-285750" defTabSz="828675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pitchFamily="-16" charset="-128"/>
              </a:defRPr>
            </a:lvl2pPr>
            <a:lvl3pPr marL="1143000" indent="-228600" defTabSz="828675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pitchFamily="-16" charset="-128"/>
              </a:defRPr>
            </a:lvl3pPr>
            <a:lvl4pPr marL="1600200" indent="-228600" defTabSz="828675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pitchFamily="-16" charset="-128"/>
              </a:defRPr>
            </a:lvl4pPr>
            <a:lvl5pPr marL="2057400" indent="-228600" defTabSz="828675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pitchFamily="-16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pitchFamily="-16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pitchFamily="-16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pitchFamily="-16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pitchFamily="-16" charset="-128"/>
              </a:defRPr>
            </a:lvl9pPr>
          </a:lstStyle>
          <a:p>
            <a:pPr algn="ctr" eaLnBrk="1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de-DE" sz="1300">
                <a:solidFill>
                  <a:srgbClr val="000000"/>
                </a:solidFill>
                <a:latin typeface="Times New Roman" panose="02020603050405020304" pitchFamily="18" charset="0"/>
              </a:rPr>
              <a:t>I&gt;730 GeV [cm</a:t>
            </a:r>
            <a:r>
              <a:rPr lang="en-GB" altLang="de-DE" sz="1300" baseline="33000">
                <a:solidFill>
                  <a:srgbClr val="000000"/>
                </a:solidFill>
                <a:latin typeface="Times New Roman" panose="02020603050405020304" pitchFamily="18" charset="0"/>
              </a:rPr>
              <a:t>-2</a:t>
            </a:r>
            <a:r>
              <a:rPr lang="en-GB" altLang="de-DE" sz="1300">
                <a:solidFill>
                  <a:srgbClr val="000000"/>
                </a:solidFill>
                <a:latin typeface="Times New Roman" panose="02020603050405020304" pitchFamily="18" charset="0"/>
              </a:rPr>
              <a:t> s</a:t>
            </a:r>
            <a:r>
              <a:rPr lang="en-GB" altLang="de-DE" sz="1300" baseline="33000">
                <a:solidFill>
                  <a:srgbClr val="000000"/>
                </a:solidFill>
                <a:latin typeface="Times New Roman" panose="02020603050405020304" pitchFamily="18" charset="0"/>
              </a:rPr>
              <a:t>-1</a:t>
            </a:r>
            <a:r>
              <a:rPr lang="en-GB" altLang="de-DE" sz="1300">
                <a:solidFill>
                  <a:srgbClr val="000000"/>
                </a:solidFill>
                <a:latin typeface="Times New Roman" panose="02020603050405020304" pitchFamily="18" charset="0"/>
              </a:rPr>
              <a:t>]</a:t>
            </a:r>
          </a:p>
        </p:txBody>
      </p:sp>
      <p:sp>
        <p:nvSpPr>
          <p:cNvPr id="40969" name="Text Box 16"/>
          <p:cNvSpPr txBox="1">
            <a:spLocks noChangeArrowheads="1"/>
          </p:cNvSpPr>
          <p:nvPr/>
        </p:nvSpPr>
        <p:spPr bwMode="auto">
          <a:xfrm>
            <a:off x="1905000" y="5105401"/>
            <a:ext cx="7772400" cy="828675"/>
          </a:xfrm>
          <a:prstGeom prst="rect">
            <a:avLst/>
          </a:prstGeom>
          <a:solidFill>
            <a:schemeClr val="bg1"/>
          </a:solidFill>
          <a:ln w="36720">
            <a:solidFill>
              <a:srgbClr val="800000"/>
            </a:solidFill>
            <a:miter lim="800000"/>
            <a:headEnd/>
            <a:tailEnd/>
          </a:ln>
        </p:spPr>
        <p:txBody>
          <a:bodyPr lIns="82945" tIns="82945" rIns="82945" bIns="82945" anchor="ctr"/>
          <a:lstStyle>
            <a:lvl1pPr marL="342900" indent="-3429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pitchFamily="-16" charset="-128"/>
              </a:defRPr>
            </a:lvl1pPr>
            <a:lvl2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pitchFamily="-16" charset="-128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pitchFamily="-16" charset="-128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pitchFamily="-16" charset="-128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pitchFamily="-16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pitchFamily="-16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pitchFamily="-16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pitchFamily="-16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pitchFamily="-16" charset="-128"/>
              </a:defRPr>
            </a:lvl9pPr>
          </a:lstStyle>
          <a:p>
            <a:pPr marL="0" lvl="1" algn="ctr">
              <a:lnSpc>
                <a:spcPct val="97000"/>
              </a:lnSpc>
              <a:buClr>
                <a:srgbClr val="000000"/>
              </a:buClr>
              <a:buSzPct val="68000"/>
            </a:pPr>
            <a:r>
              <a:rPr lang="en-GB" altLang="de-DE" sz="1600">
                <a:solidFill>
                  <a:srgbClr val="000000"/>
                </a:solidFill>
                <a:latin typeface="Bitstream Vera Serif" pitchFamily="16" charset="0"/>
              </a:rPr>
              <a:t>short-term variability within 2005 (&gt;4</a:t>
            </a:r>
            <a:r>
              <a:rPr lang="en-GB" altLang="de-DE" sz="1600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  <a:r>
              <a:rPr lang="en-GB" altLang="de-DE" sz="1600">
                <a:solidFill>
                  <a:srgbClr val="000000"/>
                </a:solidFill>
                <a:latin typeface="Bitstream Vera Serif" pitchFamily="16" charset="0"/>
              </a:rPr>
              <a:t>) </a:t>
            </a:r>
            <a:r>
              <a:rPr lang="en-GB" altLang="de-DE" sz="1600">
                <a:solidFill>
                  <a:srgbClr val="000000"/>
                </a:solidFill>
                <a:latin typeface="Symbol" panose="05050102010706020507" pitchFamily="18" charset="2"/>
              </a:rPr>
              <a:t>   </a:t>
            </a:r>
            <a:r>
              <a:rPr lang="en-GB" altLang="de-DE" sz="1600">
                <a:solidFill>
                  <a:srgbClr val="000000"/>
                </a:solidFill>
                <a:latin typeface="Bitstream Vera Serif" pitchFamily="16" charset="0"/>
              </a:rPr>
              <a:t>emission region </a:t>
            </a:r>
            <a:r>
              <a:rPr lang="en-GB" altLang="de-DE" sz="1600">
                <a:solidFill>
                  <a:srgbClr val="000080"/>
                </a:solidFill>
                <a:latin typeface="Bitstream Vera Serif" pitchFamily="16" charset="0"/>
              </a:rPr>
              <a:t>R ~ 5x10</a:t>
            </a:r>
            <a:r>
              <a:rPr lang="en-GB" altLang="de-DE" sz="1600" baseline="33000">
                <a:solidFill>
                  <a:srgbClr val="000080"/>
                </a:solidFill>
                <a:latin typeface="Bitstream Vera Serif" pitchFamily="16" charset="0"/>
              </a:rPr>
              <a:t>15</a:t>
            </a:r>
            <a:r>
              <a:rPr lang="en-GB" altLang="de-DE" sz="1600">
                <a:solidFill>
                  <a:srgbClr val="000080"/>
                </a:solidFill>
                <a:latin typeface="Bitstream Vera Serif" pitchFamily="16" charset="0"/>
              </a:rPr>
              <a:t> </a:t>
            </a:r>
            <a:r>
              <a:rPr lang="en-GB" altLang="de-DE" sz="1600">
                <a:solidFill>
                  <a:srgbClr val="000080"/>
                </a:solidFill>
                <a:latin typeface="Symbol" panose="05050102010706020507" pitchFamily="18" charset="2"/>
              </a:rPr>
              <a:t>d</a:t>
            </a:r>
            <a:r>
              <a:rPr lang="en-GB" altLang="de-DE" sz="1600">
                <a:solidFill>
                  <a:srgbClr val="000080"/>
                </a:solidFill>
                <a:latin typeface="Palatino Linotype" panose="02040502050505030304" pitchFamily="18" charset="0"/>
              </a:rPr>
              <a:t>j</a:t>
            </a:r>
            <a:r>
              <a:rPr lang="en-GB" altLang="de-DE" sz="1600">
                <a:solidFill>
                  <a:srgbClr val="000080"/>
                </a:solidFill>
                <a:latin typeface="Bitstream Vera Serif" pitchFamily="16" charset="0"/>
              </a:rPr>
              <a:t> cm</a:t>
            </a:r>
          </a:p>
          <a:p>
            <a:pPr marL="0" lvl="1" algn="ctr">
              <a:lnSpc>
                <a:spcPct val="97000"/>
              </a:lnSpc>
              <a:buClr>
                <a:srgbClr val="000000"/>
              </a:buClr>
              <a:buSzPct val="68000"/>
            </a:pPr>
            <a:r>
              <a:rPr lang="en-GB" altLang="de-DE" sz="1600">
                <a:solidFill>
                  <a:srgbClr val="000080"/>
                </a:solidFill>
                <a:latin typeface="Bitstream Vera Serif" pitchFamily="16" charset="0"/>
              </a:rPr>
              <a:t>      =&gt;      production of gamma-rays very close to the ‘event horizon’ of BH?</a:t>
            </a:r>
            <a:endParaRPr lang="en-GB" altLang="de-DE" sz="2000">
              <a:solidFill>
                <a:srgbClr val="000000"/>
              </a:solidFill>
              <a:latin typeface="Bitstream Vera Serif" pitchFamily="16" charset="0"/>
            </a:endParaRPr>
          </a:p>
        </p:txBody>
      </p:sp>
      <p:sp>
        <p:nvSpPr>
          <p:cNvPr id="211985" name="Rectangle 17"/>
          <p:cNvSpPr>
            <a:spLocks noChangeArrowheads="1"/>
          </p:cNvSpPr>
          <p:nvPr/>
        </p:nvSpPr>
        <p:spPr bwMode="auto">
          <a:xfrm>
            <a:off x="3810000" y="228600"/>
            <a:ext cx="6553200" cy="590550"/>
          </a:xfrm>
          <a:prstGeom prst="rect">
            <a:avLst/>
          </a:prstGeom>
          <a:solidFill>
            <a:srgbClr val="FFFF66"/>
          </a:solidFill>
          <a:ln w="9525">
            <a:solidFill>
              <a:srgbClr val="22299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pitchFamily="-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pitchFamily="-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pitchFamily="-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pitchFamily="-16" charset="-128"/>
              </a:defRPr>
            </a:lvl9pPr>
          </a:lstStyle>
          <a:p>
            <a:pPr eaLnBrk="1" hangingPunct="1"/>
            <a:r>
              <a:rPr lang="en-GB" altLang="de-DE" sz="1600">
                <a:latin typeface="Lucida Bright" pitchFamily="-16" charset="0"/>
              </a:rPr>
              <a:t>one needs a factor of few better sensitivity at TeV energies to probe fluctuations  of the TeV  signal on &lt;1 day  timescales</a:t>
            </a:r>
            <a:endParaRPr lang="en-GB" altLang="de-DE">
              <a:latin typeface="msbm7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1580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8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701995" cy="1325563"/>
          </a:xfrm>
        </p:spPr>
        <p:txBody>
          <a:bodyPr>
            <a:normAutofit/>
          </a:bodyPr>
          <a:lstStyle/>
          <a:p>
            <a:pPr algn="ctr"/>
            <a:r>
              <a:rPr lang="de-DE" sz="2000" b="1" dirty="0" smtClean="0"/>
              <a:t>Strahlung:</a:t>
            </a:r>
            <a:br>
              <a:rPr lang="de-DE" sz="2000" b="1" dirty="0" smtClean="0"/>
            </a:br>
            <a:r>
              <a:rPr lang="de-DE" sz="2000" b="1" dirty="0" smtClean="0"/>
              <a:t>Der Stoff aus dem die Träume der Astronomen sind</a:t>
            </a:r>
            <a:endParaRPr lang="de-DE" sz="2000" b="1" dirty="0"/>
          </a:p>
        </p:txBody>
      </p:sp>
      <p:pic>
        <p:nvPicPr>
          <p:cNvPr id="19458" name="Picture 2" descr="http://www.zum.de/Faecher/Materialien/beck/bilder/ems1.gif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12"/>
          <a:stretch/>
        </p:blipFill>
        <p:spPr bwMode="auto">
          <a:xfrm>
            <a:off x="4912532" y="-254442"/>
            <a:ext cx="6881903" cy="376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s://www.hzdr.de/FW/populaer/fwk/fel/Bilder/spectrum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92"/>
          <a:stretch/>
        </p:blipFill>
        <p:spPr bwMode="auto">
          <a:xfrm>
            <a:off x="449773" y="3578087"/>
            <a:ext cx="7620000" cy="327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8069772" y="3936097"/>
            <a:ext cx="41222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Strahlung =&gt; Fläche, Temperatur, </a:t>
            </a:r>
            <a:r>
              <a:rPr lang="de-DE" dirty="0" err="1" smtClean="0"/>
              <a:t>Teilchenzahl,Energie</a:t>
            </a:r>
            <a:r>
              <a:rPr lang="de-DE" dirty="0" smtClean="0"/>
              <a:t> </a:t>
            </a:r>
          </a:p>
          <a:p>
            <a:endParaRPr lang="de-DE" dirty="0"/>
          </a:p>
          <a:p>
            <a:r>
              <a:rPr lang="de-DE" dirty="0" smtClean="0"/>
              <a:t>Heizung </a:t>
            </a:r>
            <a:r>
              <a:rPr lang="de-DE" dirty="0" smtClean="0">
                <a:sym typeface="Wingdings" panose="05000000000000000000" pitchFamily="2" charset="2"/>
              </a:rPr>
              <a:t> Kühlung  (Gas, Plasma)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Beschleunigung  Kühlung (Teilchen)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Explosion  Expansion (Sterne)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Kollaps  Druck (Sternleichen)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Rotation  Gravitation (Scheiben)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799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6" descr="http://www.gesundes-haus.ch/bilder/ratgeber/energie/elektromagnetische%20strahle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09" y="2004125"/>
            <a:ext cx="9332778" cy="404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72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Selbst die Sonne schwankt …</a:t>
            </a:r>
            <a:endParaRPr lang="de-DE" dirty="0"/>
          </a:p>
        </p:txBody>
      </p:sp>
      <p:pic>
        <p:nvPicPr>
          <p:cNvPr id="10242" name="Picture 2" descr="Sun-Climate (cycle, strip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" y="2828925"/>
            <a:ext cx="531495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science.nasa.gov/media/medialibrary/2013/01/08/tsi_composite_strip.jpg/image_fu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269" y="1441174"/>
            <a:ext cx="6011901" cy="269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11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1266" name="Picture 2" descr="http://www.earthzine.org/wp-content/uploads/2008/08/figure-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75" y="170752"/>
            <a:ext cx="8438985" cy="632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08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662"/>
            <a:ext cx="4688021" cy="614691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239910" y="5852160"/>
            <a:ext cx="6313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Galaxien und Kugelsternhaufen sind eher nicht variabel</a:t>
            </a:r>
            <a:endParaRPr lang="de-DE" dirty="0"/>
          </a:p>
        </p:txBody>
      </p:sp>
      <p:pic>
        <p:nvPicPr>
          <p:cNvPr id="7" name="Inhaltsplatzhalt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048" y="790257"/>
            <a:ext cx="4280618" cy="418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0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Gut, manchmal passiert eine Supernova</a:t>
            </a:r>
            <a:endParaRPr lang="de-DE" dirty="0"/>
          </a:p>
        </p:txBody>
      </p:sp>
      <p:pic>
        <p:nvPicPr>
          <p:cNvPr id="1026" name="Picture 2" descr="http://static.guim.co.uk/sys-images/Guardian/Pix/pictures/2011/12/14/1323882575278/Supernova-in-Pinwheel-gal-007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96" y="1690688"/>
            <a:ext cx="7099355" cy="425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aul_s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15200" y="1991694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1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"/>
        <a:cs typeface=""/>
      </a:majorFont>
      <a:minorFont>
        <a:latin typeface="Helvetica Neue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 Light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 Light" charset="0"/>
            <a:sym typeface="Helvetica Neue Ligh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"/>
        <a:cs typeface=""/>
      </a:majorFont>
      <a:minorFont>
        <a:latin typeface="Helvetica Neue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 Light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 Light" charset="0"/>
            <a:sym typeface="Helvetica Neue Ligh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739</Words>
  <Application>Microsoft Office PowerPoint</Application>
  <PresentationFormat>Breitbild</PresentationFormat>
  <Paragraphs>104</Paragraphs>
  <Slides>36</Slides>
  <Notes>8</Notes>
  <HiddenSlides>0</HiddenSlides>
  <MMClips>1</MMClips>
  <ScaleCrop>false</ScaleCrop>
  <HeadingPairs>
    <vt:vector size="8" baseType="variant">
      <vt:variant>
        <vt:lpstr>Verwendete Schriftarten</vt:lpstr>
      </vt:variant>
      <vt:variant>
        <vt:i4>16</vt:i4>
      </vt:variant>
      <vt:variant>
        <vt:lpstr>Design</vt:lpstr>
      </vt:variant>
      <vt:variant>
        <vt:i4>3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36</vt:i4>
      </vt:variant>
    </vt:vector>
  </HeadingPairs>
  <TitlesOfParts>
    <vt:vector size="57" baseType="lpstr">
      <vt:lpstr>Arial</vt:lpstr>
      <vt:lpstr>Bitstream Vera Serif</vt:lpstr>
      <vt:lpstr>Calibri</vt:lpstr>
      <vt:lpstr>Calibri Light</vt:lpstr>
      <vt:lpstr>Garamond</vt:lpstr>
      <vt:lpstr>Helvetica Neue</vt:lpstr>
      <vt:lpstr>Helvetica Neue Light</vt:lpstr>
      <vt:lpstr>Lucida Bright</vt:lpstr>
      <vt:lpstr>msbm7</vt:lpstr>
      <vt:lpstr>Osaka</vt:lpstr>
      <vt:lpstr>Palatino Linotype</vt:lpstr>
      <vt:lpstr>StarSymbol</vt:lpstr>
      <vt:lpstr>Symbol</vt:lpstr>
      <vt:lpstr>Times</vt:lpstr>
      <vt:lpstr>Times New Roman</vt:lpstr>
      <vt:lpstr>Wingdings</vt:lpstr>
      <vt:lpstr>Office Theme</vt:lpstr>
      <vt:lpstr>Title &amp; Bullets</vt:lpstr>
      <vt:lpstr>1_Title &amp; Bullets</vt:lpstr>
      <vt:lpstr>Bitmap Image</vt:lpstr>
      <vt:lpstr>Worksheet</vt:lpstr>
      <vt:lpstr>Variable Quellen im Universum</vt:lpstr>
      <vt:lpstr>PowerPoint-Präsentation</vt:lpstr>
      <vt:lpstr>PowerPoint-Präsentation</vt:lpstr>
      <vt:lpstr>Strahlung: Der Stoff aus dem die Träume der Astronomen sind</vt:lpstr>
      <vt:lpstr>PowerPoint-Präsentation</vt:lpstr>
      <vt:lpstr>Selbst die Sonne schwankt …</vt:lpstr>
      <vt:lpstr>PowerPoint-Präsentation</vt:lpstr>
      <vt:lpstr>PowerPoint-Präsentation</vt:lpstr>
      <vt:lpstr>Gut, manchmal passiert eine Supernova</vt:lpstr>
      <vt:lpstr>Es gibt auch Sterne, die von Haus aus variabel sind</vt:lpstr>
      <vt:lpstr>PowerPoint-Präsentation</vt:lpstr>
      <vt:lpstr>PowerPoint-Präsentation</vt:lpstr>
      <vt:lpstr>Variable Sterne sind nicht im Gleichgewicht:  Im Werden  Im Vergehen  Im Umgang mit den Nachbarn  Als Leiche  </vt:lpstr>
      <vt:lpstr>PowerPoint-Präsentation</vt:lpstr>
      <vt:lpstr>PowerPoint-Präsentation</vt:lpstr>
      <vt:lpstr>PowerPoint-Präsentation</vt:lpstr>
      <vt:lpstr>So sucht man auch nach Planeten: Transit)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OVVs  </vt:lpstr>
      <vt:lpstr>Einheitliches Modell der AGNs</vt:lpstr>
      <vt:lpstr>Blazars</vt:lpstr>
      <vt:lpstr>Markarian 421</vt:lpstr>
      <vt:lpstr>Mrk 421</vt:lpstr>
      <vt:lpstr>Mrk 421</vt:lpstr>
      <vt:lpstr>PowerPoint-Präsentation</vt:lpstr>
      <vt:lpstr>PowerPoint-Präsentation</vt:lpstr>
      <vt:lpstr>PowerPoint-Präsentation</vt:lpstr>
      <vt:lpstr>PowerPoint-Präsentation</vt:lpstr>
      <vt:lpstr>M87: light curve and variabiliy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Harald Lesch</dc:creator>
  <cp:lastModifiedBy>Harald Lesch</cp:lastModifiedBy>
  <cp:revision>17</cp:revision>
  <dcterms:created xsi:type="dcterms:W3CDTF">2014-09-25T21:21:57Z</dcterms:created>
  <dcterms:modified xsi:type="dcterms:W3CDTF">2014-09-26T10:50:51Z</dcterms:modified>
</cp:coreProperties>
</file>